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</p:sldMasterIdLst>
  <p:notesMasterIdLst>
    <p:notesMasterId r:id="rId49"/>
  </p:notesMasterIdLst>
  <p:handoutMasterIdLst>
    <p:handoutMasterId r:id="rId50"/>
  </p:handoutMasterIdLst>
  <p:sldIdLst>
    <p:sldId id="361" r:id="rId2"/>
    <p:sldId id="303" r:id="rId3"/>
    <p:sldId id="392" r:id="rId4"/>
    <p:sldId id="362" r:id="rId5"/>
    <p:sldId id="364" r:id="rId6"/>
    <p:sldId id="363" r:id="rId7"/>
    <p:sldId id="365" r:id="rId8"/>
    <p:sldId id="313" r:id="rId9"/>
    <p:sldId id="391" r:id="rId10"/>
    <p:sldId id="366" r:id="rId11"/>
    <p:sldId id="367" r:id="rId12"/>
    <p:sldId id="456" r:id="rId13"/>
    <p:sldId id="368" r:id="rId14"/>
    <p:sldId id="369" r:id="rId15"/>
    <p:sldId id="466" r:id="rId16"/>
    <p:sldId id="317" r:id="rId17"/>
    <p:sldId id="463" r:id="rId18"/>
    <p:sldId id="464" r:id="rId19"/>
    <p:sldId id="465" r:id="rId20"/>
    <p:sldId id="384" r:id="rId21"/>
    <p:sldId id="385" r:id="rId22"/>
    <p:sldId id="386" r:id="rId23"/>
    <p:sldId id="387" r:id="rId24"/>
    <p:sldId id="388" r:id="rId25"/>
    <p:sldId id="389" r:id="rId26"/>
    <p:sldId id="370" r:id="rId27"/>
    <p:sldId id="371" r:id="rId28"/>
    <p:sldId id="378" r:id="rId29"/>
    <p:sldId id="379" r:id="rId30"/>
    <p:sldId id="390" r:id="rId31"/>
    <p:sldId id="467" r:id="rId32"/>
    <p:sldId id="380" r:id="rId33"/>
    <p:sldId id="422" r:id="rId34"/>
    <p:sldId id="455" r:id="rId35"/>
    <p:sldId id="442" r:id="rId36"/>
    <p:sldId id="434" r:id="rId37"/>
    <p:sldId id="436" r:id="rId38"/>
    <p:sldId id="437" r:id="rId39"/>
    <p:sldId id="438" r:id="rId40"/>
    <p:sldId id="439" r:id="rId41"/>
    <p:sldId id="440" r:id="rId42"/>
    <p:sldId id="452" r:id="rId43"/>
    <p:sldId id="454" r:id="rId44"/>
    <p:sldId id="450" r:id="rId45"/>
    <p:sldId id="441" r:id="rId46"/>
    <p:sldId id="460" r:id="rId47"/>
    <p:sldId id="461" r:id="rId4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3F542D-118C-49B4-A34C-AAA553083B38}">
          <p14:sldIdLst>
            <p14:sldId id="361"/>
            <p14:sldId id="303"/>
            <p14:sldId id="392"/>
            <p14:sldId id="362"/>
            <p14:sldId id="364"/>
            <p14:sldId id="363"/>
            <p14:sldId id="365"/>
            <p14:sldId id="313"/>
            <p14:sldId id="391"/>
            <p14:sldId id="366"/>
            <p14:sldId id="367"/>
            <p14:sldId id="456"/>
            <p14:sldId id="368"/>
            <p14:sldId id="369"/>
            <p14:sldId id="466"/>
            <p14:sldId id="317"/>
            <p14:sldId id="463"/>
            <p14:sldId id="464"/>
            <p14:sldId id="465"/>
            <p14:sldId id="384"/>
            <p14:sldId id="385"/>
            <p14:sldId id="386"/>
            <p14:sldId id="387"/>
            <p14:sldId id="388"/>
            <p14:sldId id="389"/>
            <p14:sldId id="370"/>
            <p14:sldId id="371"/>
            <p14:sldId id="378"/>
          </p14:sldIdLst>
        </p14:section>
        <p14:section name="Untitled Section" id="{DB128455-54BD-4F72-B515-8619DAD39836}">
          <p14:sldIdLst>
            <p14:sldId id="379"/>
            <p14:sldId id="390"/>
            <p14:sldId id="467"/>
            <p14:sldId id="380"/>
            <p14:sldId id="422"/>
            <p14:sldId id="455"/>
            <p14:sldId id="442"/>
            <p14:sldId id="434"/>
            <p14:sldId id="436"/>
            <p14:sldId id="437"/>
            <p14:sldId id="438"/>
            <p14:sldId id="439"/>
            <p14:sldId id="440"/>
            <p14:sldId id="452"/>
            <p14:sldId id="454"/>
            <p14:sldId id="450"/>
            <p14:sldId id="441"/>
            <p14:sldId id="460"/>
            <p14:sldId id="4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EEF"/>
    <a:srgbClr val="FFFFFF"/>
    <a:srgbClr val="000000"/>
    <a:srgbClr val="005DAA"/>
    <a:srgbClr val="4E457D"/>
    <a:srgbClr val="FF7600"/>
    <a:srgbClr val="58585A"/>
    <a:srgbClr val="D91B5C"/>
    <a:srgbClr val="87217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75975" autoAdjust="0"/>
  </p:normalViewPr>
  <p:slideViewPr>
    <p:cSldViewPr>
      <p:cViewPr varScale="1">
        <p:scale>
          <a:sx n="57" d="100"/>
          <a:sy n="57" d="100"/>
        </p:scale>
        <p:origin x="1546" y="27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13339"/>
    </p:cViewPr>
  </p:sorterViewPr>
  <p:notesViewPr>
    <p:cSldViewPr>
      <p:cViewPr varScale="1">
        <p:scale>
          <a:sx n="61" d="100"/>
          <a:sy n="61" d="100"/>
        </p:scale>
        <p:origin x="2592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7FBF2D8-42EA-408B-8F9B-5914092EDC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7BC5FFC-D91E-4AF4-B93F-8FAF8F61D4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5B17D51-BDF7-4CFD-A14F-3A9BF3C50BC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D450982E-C5C4-4FA7-B982-CF811EEA98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ヒラギノ角ゴ Pro W3" charset="0"/>
              </a:defRPr>
            </a:lvl1pPr>
          </a:lstStyle>
          <a:p>
            <a:fld id="{F9C38960-C40B-4127-A398-B1E441184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2D060A6-3478-4858-A8EF-92586441D3E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78D472-239F-4897-B66E-6CB2F84CD20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98B6DCFA-7C99-4A38-9E9E-1A9E6318F8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6E8FDD6-E370-4444-8C19-9E99D410170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1E941F4-4DE0-481C-AE34-59480415C7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AED12BD-1B6E-4EF6-AB46-801B95869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cs typeface="ヒラギノ角ゴ Pro W3" charset="0"/>
              </a:defRPr>
            </a:lvl1pPr>
          </a:lstStyle>
          <a:p>
            <a:fld id="{3E90CA95-6C9B-4464-8153-43156D717B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765567D-1F70-4C01-815F-1D229B72E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39B169-7336-4307-AD13-E58FFC9DBAD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AF75E1D-D2C9-46AA-B681-32DEB4133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73E7760-8FD4-4AA6-8BB7-AB97F4C98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5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2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4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93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03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F24A-F392-68DC-EC3C-C8067CB44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67B1D-F3C7-5B97-AC84-96C730D57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B5736-EBCA-78A1-6333-59932CC20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2F547-16EC-ED40-8304-212EF009F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23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8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986A9-98E2-280C-F1CA-E230945B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26740C-68FC-5C2C-502C-7FECAC67E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FC1F7-CEEA-3418-85FF-C4CAE7762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10B4-9A00-BD68-96BB-3EDC5A957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10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74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82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80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70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52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62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12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58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25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54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79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DBF9-183C-B5E8-2D9E-29E24DF0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01566-0AE3-609D-CF1F-1764D69BB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FB31B-EFDF-81C6-7D22-25B7AA9C5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E3B5E-3FD0-1910-B4DF-40F921F6AF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2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28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97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9368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3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0238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3832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493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4912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469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650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560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85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0040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875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45917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324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0474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AF2EB-D771-41D4-58F2-A5C8666C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5092-37B8-1180-38F5-557FB52E5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0F276-B20C-81F0-837D-261745784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CDF5A-ABDC-AC71-9AFE-751A9EC45B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0CA95-6C9B-4464-8153-43156D717B82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989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9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3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15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2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0382-17DF-4A4A-BCCC-A307A7CEC7F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7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DC03AC-23AE-4CD3-A9DF-3D5ED86F36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508000" y="2590800"/>
            <a:ext cx="13004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63485A-E8DF-E7A2-4F45-AED7840E3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03D9CC-6223-3817-3E8D-341057B99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098071-BDAD-8DC5-B48A-FB7C0305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F42ED9-B55B-B8D2-B0CE-AD47BAFDE3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3F3F42-E4A8-FC33-F2DB-0C805285B6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1752600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AEEF"/>
              </a:buClr>
              <a:buSzPct val="120000"/>
              <a:buFont typeface="Wingdings" panose="05000000000000000000" pitchFamily="2" charset="2"/>
              <a:buChar char="ü"/>
              <a:tabLst>
                <a:tab pos="3594100" algn="l"/>
              </a:tabLst>
              <a:defRPr sz="4400">
                <a:solidFill>
                  <a:srgbClr val="58585A"/>
                </a:solidFill>
                <a:latin typeface="+mn-lt"/>
                <a:cs typeface="Georgia"/>
              </a:defRPr>
            </a:lvl1pPr>
            <a:lvl2pPr marL="914400" indent="-401638">
              <a:spcBef>
                <a:spcPts val="0"/>
              </a:spcBef>
              <a:buClr>
                <a:srgbClr val="00AEEF"/>
              </a:buClr>
              <a:buSzPct val="100000"/>
              <a:tabLst>
                <a:tab pos="3594100" algn="l"/>
              </a:tabLst>
              <a:defRPr sz="4000">
                <a:solidFill>
                  <a:srgbClr val="58585A"/>
                </a:solidFill>
                <a:latin typeface="+mn-lt"/>
                <a:cs typeface="Georgia"/>
              </a:defRPr>
            </a:lvl2pPr>
            <a:lvl3pPr marL="1203325" indent="-288925">
              <a:spcBef>
                <a:spcPts val="0"/>
              </a:spcBef>
              <a:buClr>
                <a:srgbClr val="00AEEF"/>
              </a:buClr>
              <a:buSzPct val="120000"/>
              <a:tabLst>
                <a:tab pos="3594100" algn="l"/>
              </a:tabLst>
              <a:defRPr sz="3600">
                <a:solidFill>
                  <a:srgbClr val="58585A"/>
                </a:solidFill>
                <a:latin typeface="+mn-lt"/>
                <a:cs typeface="Georgia"/>
              </a:defRPr>
            </a:lvl3pPr>
            <a:lvl4pPr>
              <a:tabLst>
                <a:tab pos="3594100" algn="l"/>
              </a:tabLst>
              <a:defRPr sz="2800">
                <a:solidFill>
                  <a:srgbClr val="58585A"/>
                </a:solidFill>
                <a:latin typeface="+mn-lt"/>
                <a:cs typeface="Georgia"/>
              </a:defRPr>
            </a:lvl4pPr>
            <a:lvl5pPr>
              <a:tabLst>
                <a:tab pos="3594100" algn="l"/>
              </a:tabLst>
              <a:defRPr sz="2400">
                <a:solidFill>
                  <a:srgbClr val="58585A"/>
                </a:solidFill>
                <a:latin typeface="+mn-lt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520DD6-80CE-B0B7-32A0-A520571F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637"/>
            <a:ext cx="11734800" cy="762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A7571C-A06E-DA4E-3736-C529B3401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9200" y="566928"/>
            <a:ext cx="3276600" cy="7490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C5184E-D860-BE44-29E3-C2A406DB4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6D86F-7E16-0CDD-8894-AB2F0DCA71A9}"/>
              </a:ext>
            </a:extLst>
          </p:cNvPr>
          <p:cNvSpPr txBox="1"/>
          <p:nvPr userDrawn="1"/>
        </p:nvSpPr>
        <p:spPr>
          <a:xfrm>
            <a:off x="676275" y="155575"/>
            <a:ext cx="8820150" cy="56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ADE5A7-ECC9-E424-B694-63AD6E600B0D}"/>
              </a:ext>
            </a:extLst>
          </p:cNvPr>
          <p:cNvSpPr txBox="1">
            <a:spLocks/>
          </p:cNvSpPr>
          <p:nvPr userDrawn="1"/>
        </p:nvSpPr>
        <p:spPr>
          <a:xfrm>
            <a:off x="123825" y="107950"/>
            <a:ext cx="8067675" cy="62547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b="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582FE-F28C-BA7C-A90D-D79450DC0D7C}"/>
              </a:ext>
            </a:extLst>
          </p:cNvPr>
          <p:cNvSpPr/>
          <p:nvPr userDrawn="1"/>
        </p:nvSpPr>
        <p:spPr>
          <a:xfrm>
            <a:off x="0" y="0"/>
            <a:ext cx="12192000" cy="8503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7E9C7-DFBE-4301-17B7-3E05A5AE68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8783" y="5916994"/>
            <a:ext cx="1647931" cy="941006"/>
          </a:xfrm>
          <a:prstGeom prst="rect">
            <a:avLst/>
          </a:prstGeom>
        </p:spPr>
      </p:pic>
      <p:pic>
        <p:nvPicPr>
          <p:cNvPr id="9" name="Picture 8" descr="A map of the state of pennsylvania&#10;&#10;AI-generated content may be incorrect.">
            <a:extLst>
              <a:ext uri="{FF2B5EF4-FFF2-40B4-BE49-F238E27FC236}">
                <a16:creationId xmlns:a16="http://schemas.microsoft.com/office/drawing/2014/main" id="{6E52ECB1-B6E1-D04E-30AD-257AF6B6CA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67" y="40767"/>
            <a:ext cx="2440724" cy="161925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722FCB-976F-8C7F-04E3-DD75DE59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fld id="{5AF06260-B9D4-4115-94D9-3E9F7689D3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6" r:id="rId2"/>
    <p:sldLayoutId id="2147483987" r:id="rId3"/>
    <p:sldLayoutId id="214748399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cid:image005.jpg@01D639A9.5C430280" TargetMode="External"/><Relationship Id="rId5" Type="http://schemas.openxmlformats.org/officeDocument/2006/relationships/image" Target="../media/image51.pn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55514F-26AD-4322-ABB1-07C7A4B7C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121920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411" name="Rectangle 10">
            <a:extLst>
              <a:ext uri="{FF2B5EF4-FFF2-40B4-BE49-F238E27FC236}">
                <a16:creationId xmlns:a16="http://schemas.microsoft.com/office/drawing/2014/main" id="{DB24138D-84D1-46AB-BCCC-B12A5F2A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70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2400"/>
              </a:spcAft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 Bold" panose="020B0706020202030204" pitchFamily="34" charset="0"/>
              </a:rPr>
              <a:t>Community Needs Assessment</a:t>
            </a:r>
            <a:endParaRPr lang="en-US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 Bold" panose="020B070602020203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6DC61A9-DB51-4BDD-BEBD-11D7C0D8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029200"/>
            <a:ext cx="548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2400"/>
              </a:spcAft>
            </a:pPr>
            <a:r>
              <a:rPr lang="en-US" altLang="en-US" dirty="0">
                <a:solidFill>
                  <a:srgbClr val="005DAA"/>
                </a:solidFill>
                <a:latin typeface="+mn-lt"/>
              </a:rPr>
              <a:t>Longwood Rotary Club</a:t>
            </a:r>
            <a:br>
              <a:rPr lang="en-US" altLang="en-US" dirty="0">
                <a:solidFill>
                  <a:srgbClr val="005DAA"/>
                </a:solidFill>
                <a:latin typeface="+mn-lt"/>
              </a:rPr>
            </a:br>
            <a:r>
              <a:rPr lang="en-US" altLang="en-US" dirty="0">
                <a:solidFill>
                  <a:srgbClr val="005DAA"/>
                </a:solidFill>
                <a:latin typeface="+mn-lt"/>
              </a:rPr>
              <a:t>Past District 7450 Governor </a:t>
            </a:r>
            <a:br>
              <a:rPr lang="en-US" altLang="en-US" dirty="0">
                <a:solidFill>
                  <a:srgbClr val="005DAA"/>
                </a:solidFill>
                <a:latin typeface="+mn-lt"/>
              </a:rPr>
            </a:br>
            <a:r>
              <a:rPr lang="en-US" altLang="en-US" dirty="0">
                <a:solidFill>
                  <a:srgbClr val="005DAA"/>
                </a:solidFill>
                <a:latin typeface="+mn-lt"/>
              </a:rPr>
              <a:t>Cell: 484-883-3110</a:t>
            </a:r>
            <a:br>
              <a:rPr lang="en-US" altLang="en-US" dirty="0">
                <a:solidFill>
                  <a:srgbClr val="005DAA"/>
                </a:solidFill>
                <a:latin typeface="+mn-lt"/>
              </a:rPr>
            </a:br>
            <a:r>
              <a:rPr lang="en-US" altLang="en-US" dirty="0">
                <a:solidFill>
                  <a:srgbClr val="005DAA"/>
                </a:solidFill>
                <a:latin typeface="+mn-lt"/>
              </a:rPr>
              <a:t>daveharadon@gmail.com</a:t>
            </a:r>
            <a:endParaRPr lang="en-US" altLang="en-US" sz="1100" dirty="0">
              <a:solidFill>
                <a:srgbClr val="005DAA"/>
              </a:solidFill>
              <a:latin typeface="+mn-lt"/>
            </a:endParaRPr>
          </a:p>
        </p:txBody>
      </p:sp>
      <p:pic>
        <p:nvPicPr>
          <p:cNvPr id="2" name="Picture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B44F5A6-3069-4D15-C65D-B141DEF3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1830464" cy="2514600"/>
          </a:xfrm>
          <a:prstGeom prst="rect">
            <a:avLst/>
          </a:prstGeom>
        </p:spPr>
      </p:pic>
      <p:pic>
        <p:nvPicPr>
          <p:cNvPr id="17" name="Picture 16" descr="A black and white image of a person's face&#10;&#10;AI-generated content may be incorrect.">
            <a:extLst>
              <a:ext uri="{FF2B5EF4-FFF2-40B4-BE49-F238E27FC236}">
                <a16:creationId xmlns:a16="http://schemas.microsoft.com/office/drawing/2014/main" id="{8E03A356-6501-4481-08E8-5C004DCC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90" y="4031342"/>
            <a:ext cx="3225603" cy="845457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AF0C61C-76DE-2297-8BA2-3B09EFE62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2BD7DC-4F86-49CF-9AA7-3E7C5A95024E}"/>
              </a:ext>
            </a:extLst>
          </p:cNvPr>
          <p:cNvSpPr/>
          <p:nvPr/>
        </p:nvSpPr>
        <p:spPr>
          <a:xfrm>
            <a:off x="10287000" y="5029200"/>
            <a:ext cx="24384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0881E-84B6-4294-B772-37F05282DF54}"/>
              </a:ext>
            </a:extLst>
          </p:cNvPr>
          <p:cNvSpPr txBox="1"/>
          <p:nvPr/>
        </p:nvSpPr>
        <p:spPr>
          <a:xfrm>
            <a:off x="381000" y="2057400"/>
            <a:ext cx="118553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+mn-lt"/>
              </a:rPr>
              <a:t>Rotary Club Opportunity</a:t>
            </a:r>
          </a:p>
          <a:p>
            <a:pPr marL="457200" indent="-45720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+mn-lt"/>
              </a:rPr>
              <a:t>Gains Awareness of Club in the Community</a:t>
            </a:r>
          </a:p>
          <a:p>
            <a:pPr marL="457200" indent="-45720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+mn-lt"/>
              </a:rPr>
              <a:t>Provides Membership Growth “Opportunity”</a:t>
            </a:r>
          </a:p>
          <a:p>
            <a:pPr marL="457200" indent="-45720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+mn-lt"/>
              </a:rPr>
              <a:t>Fulfills our “Service Above Self” Mission.</a:t>
            </a:r>
          </a:p>
          <a:p>
            <a:pPr marL="457200" indent="-45720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+mn-lt"/>
              </a:rPr>
              <a:t>Positions Club as </a:t>
            </a:r>
            <a:r>
              <a:rPr lang="en-US" sz="3600" u="sng" dirty="0">
                <a:solidFill>
                  <a:srgbClr val="000000"/>
                </a:solidFill>
                <a:latin typeface="+mn-lt"/>
              </a:rPr>
              <a:t>THE</a:t>
            </a:r>
            <a:r>
              <a:rPr lang="en-US" sz="3600" dirty="0">
                <a:solidFill>
                  <a:srgbClr val="000000"/>
                </a:solidFill>
                <a:latin typeface="+mn-lt"/>
              </a:rPr>
              <a:t> Public Community Leader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AE1A9-C858-4544-A871-585D4811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755" y="3313018"/>
            <a:ext cx="2376285" cy="1378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CB445-2CB5-441F-97AB-6948435D4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99" y="4844148"/>
            <a:ext cx="1785252" cy="1785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55FEF7-577F-4BF6-9ED8-D727963F5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967" y="1636618"/>
            <a:ext cx="2544084" cy="141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CEE7D-9141-4A60-ACF3-3DF82D031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675" y="5411738"/>
            <a:ext cx="1716786" cy="13700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48E59B-4BC8-469A-9D90-EC75BF5AD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663" y="5411738"/>
            <a:ext cx="1349815" cy="1370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8AC2D2-219B-4472-B9BF-1F6B7AE86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366" y="5485937"/>
            <a:ext cx="1431637" cy="1221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7ED73F-E604-2FB9-612D-29B9F4EAE80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139E55-5AB9-0B9D-8D84-DD2DBC328440}"/>
              </a:ext>
            </a:extLst>
          </p:cNvPr>
          <p:cNvSpPr txBox="1">
            <a:spLocks/>
          </p:cNvSpPr>
          <p:nvPr/>
        </p:nvSpPr>
        <p:spPr>
          <a:xfrm>
            <a:off x="45720" y="1152144"/>
            <a:ext cx="94488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Leadership Focus Group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1DA98E-749E-F9E4-8557-874E76453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52F4CB-5EE9-4354-96AC-0C9A46D3060B}"/>
              </a:ext>
            </a:extLst>
          </p:cNvPr>
          <p:cNvSpPr txBox="1"/>
          <p:nvPr/>
        </p:nvSpPr>
        <p:spPr>
          <a:xfrm>
            <a:off x="609600" y="1435648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CNA Meeting Preparation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38F-73C0-47F6-B00D-45289DE6B8E4}"/>
              </a:ext>
            </a:extLst>
          </p:cNvPr>
          <p:cNvSpPr txBox="1"/>
          <p:nvPr/>
        </p:nvSpPr>
        <p:spPr>
          <a:xfrm>
            <a:off x="3505200" y="2513864"/>
            <a:ext cx="5867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Invitees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Meeting Size 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Advance Planning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Location Preparation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Conversation Outline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70C0"/>
                </a:solidFill>
              </a:rPr>
              <a:t>Meeting Follow-up</a:t>
            </a:r>
          </a:p>
          <a:p>
            <a:pPr marL="622300" indent="-622300">
              <a:spcAft>
                <a:spcPts val="8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E8394-7B46-BF51-5E43-74FE8AF723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3FAA6-E7AF-0510-8A04-405DF2AA6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85007-0479-409A-AD0B-648F1E6169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1246094"/>
            <a:ext cx="50292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Potential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0881E-84B6-4294-B772-37F05282DF54}"/>
              </a:ext>
            </a:extLst>
          </p:cNvPr>
          <p:cNvSpPr txBox="1"/>
          <p:nvPr/>
        </p:nvSpPr>
        <p:spPr>
          <a:xfrm>
            <a:off x="717644" y="2057400"/>
            <a:ext cx="41591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Local Community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	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Mayor			</a:t>
            </a:r>
          </a:p>
          <a:p>
            <a:r>
              <a:rPr lang="en-US" dirty="0">
                <a:solidFill>
                  <a:srgbClr val="000000"/>
                </a:solidFill>
              </a:rPr>
              <a:t>Town Manager		</a:t>
            </a:r>
          </a:p>
          <a:p>
            <a:r>
              <a:rPr lang="en-US" dirty="0">
                <a:solidFill>
                  <a:srgbClr val="000000"/>
                </a:solidFill>
              </a:rPr>
              <a:t>Town Council Members	</a:t>
            </a:r>
          </a:p>
          <a:p>
            <a:br>
              <a:rPr lang="en-US" sz="1200" b="1" u="sng" dirty="0">
                <a:solidFill>
                  <a:srgbClr val="000000"/>
                </a:solidFill>
              </a:rPr>
            </a:br>
            <a:r>
              <a:rPr lang="en-US" b="1" u="sng" dirty="0">
                <a:solidFill>
                  <a:srgbClr val="C00000"/>
                </a:solidFill>
              </a:rPr>
              <a:t>Neighbor Community(s)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Mayor			</a:t>
            </a:r>
          </a:p>
          <a:p>
            <a:r>
              <a:rPr lang="en-US" dirty="0">
                <a:solidFill>
                  <a:srgbClr val="000000"/>
                </a:solidFill>
              </a:rPr>
              <a:t>Town Manager		</a:t>
            </a:r>
          </a:p>
          <a:p>
            <a:r>
              <a:rPr lang="en-US" dirty="0">
                <a:solidFill>
                  <a:srgbClr val="000000"/>
                </a:solidFill>
              </a:rPr>
              <a:t>Town Council Members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8B347-43EB-46C7-8BB3-E7F4E49A1688}"/>
              </a:ext>
            </a:extLst>
          </p:cNvPr>
          <p:cNvSpPr txBox="1"/>
          <p:nvPr/>
        </p:nvSpPr>
        <p:spPr>
          <a:xfrm>
            <a:off x="5334000" y="2057400"/>
            <a:ext cx="41591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County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		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Commissioners		</a:t>
            </a:r>
          </a:p>
          <a:p>
            <a:r>
              <a:rPr lang="en-US" dirty="0">
                <a:solidFill>
                  <a:srgbClr val="000000"/>
                </a:solidFill>
              </a:rPr>
              <a:t>Town Manager		</a:t>
            </a:r>
          </a:p>
          <a:p>
            <a:r>
              <a:rPr lang="en-US" dirty="0">
                <a:solidFill>
                  <a:srgbClr val="000000"/>
                </a:solidFill>
              </a:rPr>
              <a:t>Town Council Members</a:t>
            </a:r>
          </a:p>
          <a:p>
            <a:r>
              <a:rPr lang="en-US" sz="1200" b="1" u="sng" dirty="0">
                <a:solidFill>
                  <a:srgbClr val="000000"/>
                </a:solidFill>
              </a:rPr>
              <a:t> </a:t>
            </a:r>
            <a:br>
              <a:rPr lang="en-US" b="1" u="sng" dirty="0">
                <a:solidFill>
                  <a:srgbClr val="000000"/>
                </a:solidFill>
              </a:rPr>
            </a:br>
            <a:r>
              <a:rPr lang="en-US" b="1" u="sng" dirty="0">
                <a:solidFill>
                  <a:srgbClr val="C00000"/>
                </a:solidFill>
              </a:rPr>
              <a:t>Community Services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Police Chief(s)		</a:t>
            </a:r>
          </a:p>
          <a:p>
            <a:r>
              <a:rPr lang="en-US" dirty="0">
                <a:solidFill>
                  <a:srgbClr val="000000"/>
                </a:solidFill>
              </a:rPr>
              <a:t>Fire/ Ambulance Chief(s)	</a:t>
            </a:r>
          </a:p>
          <a:p>
            <a:r>
              <a:rPr lang="en-US" dirty="0">
                <a:solidFill>
                  <a:srgbClr val="000000"/>
                </a:solidFill>
              </a:rPr>
              <a:t>Hospital Executive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2C0BA-CE9E-665E-382D-0D958D76A1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A4B9A-A485-06AE-9231-80D4B0008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38D52F-9D94-43B6-8926-EAA6D125C37F}"/>
              </a:ext>
            </a:extLst>
          </p:cNvPr>
          <p:cNvSpPr/>
          <p:nvPr/>
        </p:nvSpPr>
        <p:spPr>
          <a:xfrm>
            <a:off x="10210800" y="5029200"/>
            <a:ext cx="19812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0881E-84B6-4294-B772-37F05282DF54}"/>
              </a:ext>
            </a:extLst>
          </p:cNvPr>
          <p:cNvSpPr txBox="1"/>
          <p:nvPr/>
        </p:nvSpPr>
        <p:spPr>
          <a:xfrm>
            <a:off x="381000" y="2286000"/>
            <a:ext cx="396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Civic Leaders 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Chamber of Commerce	</a:t>
            </a:r>
          </a:p>
          <a:p>
            <a:r>
              <a:rPr lang="en-US" dirty="0">
                <a:solidFill>
                  <a:srgbClr val="000000"/>
                </a:solidFill>
              </a:rPr>
              <a:t>Downtown Development 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b="1" u="sng" dirty="0">
                <a:solidFill>
                  <a:srgbClr val="C00000"/>
                </a:solidFill>
              </a:rPr>
              <a:t>Other Service Clubs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Lions Club			</a:t>
            </a:r>
          </a:p>
          <a:p>
            <a:r>
              <a:rPr lang="en-US" dirty="0">
                <a:solidFill>
                  <a:srgbClr val="000000"/>
                </a:solidFill>
              </a:rPr>
              <a:t>Kiwanis Club		</a:t>
            </a:r>
          </a:p>
          <a:p>
            <a:r>
              <a:rPr lang="en-US" dirty="0">
                <a:solidFill>
                  <a:srgbClr val="000000"/>
                </a:solidFill>
              </a:rPr>
              <a:t>Optimist Club		</a:t>
            </a:r>
          </a:p>
          <a:p>
            <a:r>
              <a:rPr lang="en-US" dirty="0">
                <a:solidFill>
                  <a:srgbClr val="000000"/>
                </a:solidFill>
              </a:rPr>
              <a:t>Exchange Club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85007-0479-409A-AD0B-648F1E6169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52600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17C6F-2085-4B83-862A-34BFAEFBC9E5}"/>
              </a:ext>
            </a:extLst>
          </p:cNvPr>
          <p:cNvSpPr txBox="1"/>
          <p:nvPr/>
        </p:nvSpPr>
        <p:spPr>
          <a:xfrm>
            <a:off x="4191000" y="228600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Non-Profit Organizations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YMCA			</a:t>
            </a:r>
          </a:p>
          <a:p>
            <a:r>
              <a:rPr lang="en-US" dirty="0">
                <a:solidFill>
                  <a:srgbClr val="000000"/>
                </a:solidFill>
              </a:rPr>
              <a:t>Food Cupboard		</a:t>
            </a:r>
          </a:p>
          <a:p>
            <a:r>
              <a:rPr lang="en-US" dirty="0">
                <a:solidFill>
                  <a:srgbClr val="000000"/>
                </a:solidFill>
              </a:rPr>
              <a:t>League of Women Voters</a:t>
            </a:r>
          </a:p>
          <a:p>
            <a:r>
              <a:rPr lang="en-US" dirty="0">
                <a:solidFill>
                  <a:srgbClr val="000000"/>
                </a:solidFill>
              </a:rPr>
              <a:t>Senior Centers		</a:t>
            </a:r>
          </a:p>
          <a:p>
            <a:r>
              <a:rPr lang="en-US" dirty="0">
                <a:solidFill>
                  <a:srgbClr val="000000"/>
                </a:solidFill>
              </a:rPr>
              <a:t>Mothers Support		</a:t>
            </a:r>
          </a:p>
          <a:p>
            <a:r>
              <a:rPr lang="en-US" dirty="0">
                <a:solidFill>
                  <a:srgbClr val="000000"/>
                </a:solidFill>
              </a:rPr>
              <a:t>Family Counseling		</a:t>
            </a:r>
          </a:p>
          <a:p>
            <a:r>
              <a:rPr lang="en-US" dirty="0">
                <a:solidFill>
                  <a:srgbClr val="000000"/>
                </a:solidFill>
              </a:rPr>
              <a:t>Economic Development</a:t>
            </a:r>
          </a:p>
          <a:p>
            <a:r>
              <a:rPr lang="en-US" dirty="0">
                <a:solidFill>
                  <a:srgbClr val="000000"/>
                </a:solidFill>
              </a:rPr>
              <a:t>Boy &amp; Girl Scouts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00856-83E5-4A0B-A1EA-25BDBA38D248}"/>
              </a:ext>
            </a:extLst>
          </p:cNvPr>
          <p:cNvSpPr txBox="1"/>
          <p:nvPr/>
        </p:nvSpPr>
        <p:spPr>
          <a:xfrm>
            <a:off x="8458200" y="2286000"/>
            <a:ext cx="411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Other Community Orgs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Churches			</a:t>
            </a:r>
          </a:p>
          <a:p>
            <a:r>
              <a:rPr lang="en-US" dirty="0">
                <a:solidFill>
                  <a:srgbClr val="000000"/>
                </a:solidFill>
              </a:rPr>
              <a:t>Veterans of Foreign Wars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b="1" u="sng" dirty="0">
                <a:solidFill>
                  <a:srgbClr val="C00000"/>
                </a:solidFill>
              </a:rPr>
              <a:t>Rotary Club Member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Club President		</a:t>
            </a:r>
          </a:p>
          <a:p>
            <a:r>
              <a:rPr lang="en-US" dirty="0">
                <a:solidFill>
                  <a:srgbClr val="000000"/>
                </a:solidFill>
              </a:rPr>
              <a:t>Club President-Elect	</a:t>
            </a:r>
          </a:p>
          <a:p>
            <a:r>
              <a:rPr lang="en-US" dirty="0">
                <a:solidFill>
                  <a:srgbClr val="000000"/>
                </a:solidFill>
              </a:rPr>
              <a:t>Club Vice-President		</a:t>
            </a:r>
          </a:p>
          <a:p>
            <a:r>
              <a:rPr lang="en-US" dirty="0">
                <a:solidFill>
                  <a:srgbClr val="000000"/>
                </a:solidFill>
              </a:rPr>
              <a:t>Board Members		</a:t>
            </a:r>
          </a:p>
          <a:p>
            <a:r>
              <a:rPr lang="en-US" dirty="0">
                <a:solidFill>
                  <a:srgbClr val="000000"/>
                </a:solidFill>
              </a:rPr>
              <a:t>Service Committee Chair</a:t>
            </a:r>
          </a:p>
          <a:p>
            <a:r>
              <a:rPr lang="en-US" dirty="0">
                <a:solidFill>
                  <a:srgbClr val="000000"/>
                </a:solidFill>
              </a:rPr>
              <a:t>Secretary (Scribe)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7812E5-31FA-E2BD-67DB-3A845F6808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D9E699-7972-4643-806A-7807C9A6297C}"/>
              </a:ext>
            </a:extLst>
          </p:cNvPr>
          <p:cNvSpPr txBox="1">
            <a:spLocks/>
          </p:cNvSpPr>
          <p:nvPr/>
        </p:nvSpPr>
        <p:spPr>
          <a:xfrm>
            <a:off x="152400" y="1246094"/>
            <a:ext cx="50292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00AEEF"/>
                </a:solidFill>
                <a:latin typeface="Cachet Bold"/>
              </a:rPr>
              <a:t>Potential Participants</a:t>
            </a:r>
            <a:endParaRPr lang="en-US" sz="4000" b="1" dirty="0">
              <a:solidFill>
                <a:srgbClr val="00AEEF"/>
              </a:solidFill>
              <a:latin typeface="Cachet Bold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D5AC36-A36E-E13E-7733-7881E43B2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85007-0479-409A-AD0B-648F1E6169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10298"/>
            <a:ext cx="94488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AEEF"/>
                </a:solidFill>
                <a:latin typeface="Cachet Bold"/>
              </a:rPr>
              <a:t>Group Size Matters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AB39D-3972-4531-96DB-71A638E17E6E}"/>
              </a:ext>
            </a:extLst>
          </p:cNvPr>
          <p:cNvSpPr txBox="1"/>
          <p:nvPr/>
        </p:nvSpPr>
        <p:spPr>
          <a:xfrm>
            <a:off x="457200" y="4470153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EEF"/>
                </a:solidFill>
              </a:rPr>
              <a:t>One-on-One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0290BC-64C8-4405-BA29-4159EE5982F2}"/>
              </a:ext>
            </a:extLst>
          </p:cNvPr>
          <p:cNvSpPr txBox="1"/>
          <p:nvPr/>
        </p:nvSpPr>
        <p:spPr>
          <a:xfrm>
            <a:off x="3429000" y="5010251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EEF"/>
                </a:solidFill>
              </a:rPr>
              <a:t>Small Groups 3-10 people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47465-0CB7-4DB6-B134-2E0B8AE8B506}"/>
              </a:ext>
            </a:extLst>
          </p:cNvPr>
          <p:cNvSpPr txBox="1"/>
          <p:nvPr/>
        </p:nvSpPr>
        <p:spPr>
          <a:xfrm>
            <a:off x="8702936" y="2449991"/>
            <a:ext cx="348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Medium Groups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20-30 people</a:t>
            </a: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(Best !!!)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311E4-815F-4790-97DE-DFD1D6E441E4}"/>
              </a:ext>
            </a:extLst>
          </p:cNvPr>
          <p:cNvSpPr txBox="1"/>
          <p:nvPr/>
        </p:nvSpPr>
        <p:spPr>
          <a:xfrm>
            <a:off x="-3581400" y="2667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F0C6B40C-9CA5-447F-AF30-A4349D870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48" y="2028609"/>
            <a:ext cx="3407926" cy="2367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9CB2755C-DDC1-43BD-8731-81E35FA94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412" y="2564378"/>
            <a:ext cx="3894268" cy="2367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51BD5B95-6733-4668-BA5C-0B3E0FECF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656" y="4217634"/>
            <a:ext cx="4953000" cy="22593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05282-9DF2-448B-FCD5-506C2FB9C2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39DA4-0033-A24D-7B6E-7B68DC65B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62E34-1417-E123-10FD-5754242E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D3132A-C9C6-6824-3A27-DEEEB06B18F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10298"/>
            <a:ext cx="94488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AEEF"/>
                </a:solidFill>
                <a:latin typeface="Cachet Bold"/>
              </a:rPr>
              <a:t>Group Size Matters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73471-49E7-CE29-6E7D-D0C696D5EB32}"/>
              </a:ext>
            </a:extLst>
          </p:cNvPr>
          <p:cNvSpPr txBox="1"/>
          <p:nvPr/>
        </p:nvSpPr>
        <p:spPr>
          <a:xfrm>
            <a:off x="-3581400" y="2667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B1CE2-F615-3DBC-94A9-C4CA250341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arge group of businesspeople — Stock Photo © depositedhar #41439901">
            <a:extLst>
              <a:ext uri="{FF2B5EF4-FFF2-40B4-BE49-F238E27FC236}">
                <a16:creationId xmlns:a16="http://schemas.microsoft.com/office/drawing/2014/main" id="{631C99B0-671F-3375-D887-978535BB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7315200" cy="345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E438B-3D56-233F-CEB1-BB2D140BEAC7}"/>
              </a:ext>
            </a:extLst>
          </p:cNvPr>
          <p:cNvSpPr txBox="1"/>
          <p:nvPr/>
        </p:nvSpPr>
        <p:spPr>
          <a:xfrm>
            <a:off x="7642412" y="1757896"/>
            <a:ext cx="4482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AEEF"/>
                </a:solidFill>
              </a:rPr>
              <a:t>Greater than 50-75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CHALLENGING</a:t>
            </a:r>
            <a:r>
              <a:rPr lang="en-US" sz="3600" b="1" dirty="0">
                <a:solidFill>
                  <a:srgbClr val="C00000"/>
                </a:solidFill>
              </a:rPr>
              <a:t>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89BB2-0394-3927-C4B4-2865F7DEC0CB}"/>
              </a:ext>
            </a:extLst>
          </p:cNvPr>
          <p:cNvSpPr txBox="1"/>
          <p:nvPr/>
        </p:nvSpPr>
        <p:spPr>
          <a:xfrm>
            <a:off x="7534836" y="3134474"/>
            <a:ext cx="4482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Lacks Interaction</a:t>
            </a:r>
          </a:p>
          <a:p>
            <a:pPr algn="ctr"/>
            <a:r>
              <a:rPr lang="en-US" sz="3600" i="1" dirty="0">
                <a:solidFill>
                  <a:srgbClr val="0070C0"/>
                </a:solidFill>
              </a:rPr>
              <a:t>Too “Corporate”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3600" i="1" dirty="0">
                <a:solidFill>
                  <a:srgbClr val="FF0000"/>
                </a:solidFill>
              </a:rPr>
              <a:t>Invite 1.5-2X</a:t>
            </a:r>
          </a:p>
          <a:p>
            <a:pPr algn="ctr"/>
            <a:r>
              <a:rPr lang="en-US" sz="3600" i="1" dirty="0">
                <a:solidFill>
                  <a:srgbClr val="FF0000"/>
                </a:solidFill>
              </a:rPr>
              <a:t>Desired Attendance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B1296-5FFE-8AA1-4063-E8B470C3F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6BA0-755C-4899-9656-023F1817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868657"/>
            <a:ext cx="3595420" cy="31206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Planning The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870" y="1905000"/>
            <a:ext cx="903413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Select date and time.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LOTS of advance notice !</a:t>
            </a:r>
          </a:p>
          <a:p>
            <a:pPr marL="342900" indent="-342900">
              <a:spcAft>
                <a:spcPts val="12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Start with a US Mail invite</a:t>
            </a:r>
          </a:p>
          <a:p>
            <a:pPr marL="342900" indent="-342900">
              <a:spcAft>
                <a:spcPts val="12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Follow-up with email reminders </a:t>
            </a:r>
          </a:p>
          <a:p>
            <a:pPr marL="342900" indent="-342900">
              <a:spcAft>
                <a:spcPts val="12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Conduct an enrollment phone conversation.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    </a:t>
            </a:r>
            <a:r>
              <a:rPr lang="en-US" sz="3200" dirty="0">
                <a:solidFill>
                  <a:srgbClr val="C00000"/>
                </a:solidFill>
              </a:rPr>
              <a:t>This is crucial….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        PRACTICE first with each other.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DE363-2CF4-F569-91C4-8F555168EC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C3A7A-2D10-3F1D-A72D-C8ACA59FB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5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95D20-5010-3D52-0A85-C8CFE6BD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4A05-C3BC-E85E-88AD-1B5D13B44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Invitation Design – April 2025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55E73B-C9F7-C183-AF58-1379F61DE29B}"/>
              </a:ext>
            </a:extLst>
          </p:cNvPr>
          <p:cNvGrpSpPr/>
          <p:nvPr/>
        </p:nvGrpSpPr>
        <p:grpSpPr>
          <a:xfrm>
            <a:off x="239718" y="1036053"/>
            <a:ext cx="3570282" cy="5517147"/>
            <a:chOff x="239718" y="858838"/>
            <a:chExt cx="3876134" cy="58981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048513-55BE-C670-04A7-FB7FEDAE3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718" y="858838"/>
              <a:ext cx="3876134" cy="5898147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D65703-CCE0-C3A2-70B4-9DAA9663D538}"/>
                </a:ext>
              </a:extLst>
            </p:cNvPr>
            <p:cNvSpPr/>
            <p:nvPr/>
          </p:nvSpPr>
          <p:spPr>
            <a:xfrm>
              <a:off x="265118" y="1717676"/>
              <a:ext cx="228600" cy="263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6E0855-C9A5-7105-AB57-02AC908CAB94}"/>
                </a:ext>
              </a:extLst>
            </p:cNvPr>
            <p:cNvSpPr/>
            <p:nvPr/>
          </p:nvSpPr>
          <p:spPr>
            <a:xfrm>
              <a:off x="620812" y="1669093"/>
              <a:ext cx="228600" cy="263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0755DC-90B9-FCD3-D163-9255A75D9A7F}"/>
              </a:ext>
            </a:extLst>
          </p:cNvPr>
          <p:cNvGrpSpPr/>
          <p:nvPr/>
        </p:nvGrpSpPr>
        <p:grpSpPr>
          <a:xfrm>
            <a:off x="1371600" y="2085914"/>
            <a:ext cx="10515600" cy="962086"/>
            <a:chOff x="1371600" y="2085914"/>
            <a:chExt cx="10515600" cy="9620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114268-7182-4E9B-050F-E04F59A98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2475366"/>
              <a:ext cx="2543999" cy="572634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FB6E99-5341-7D39-F4A1-FABB356FF123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1371600" y="2085914"/>
              <a:ext cx="4114800" cy="675769"/>
            </a:xfrm>
            <a:prstGeom prst="straightConnector1">
              <a:avLst/>
            </a:prstGeom>
            <a:ln w="50800"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3B88D7-A933-2020-5EB7-252F70F8E965}"/>
                </a:ext>
              </a:extLst>
            </p:cNvPr>
            <p:cNvSpPr txBox="1"/>
            <p:nvPr/>
          </p:nvSpPr>
          <p:spPr>
            <a:xfrm>
              <a:off x="8076150" y="2514600"/>
              <a:ext cx="3811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Personalized; Mail Merge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2C5E42C-502D-7148-6A26-EE5056AE60DF}"/>
              </a:ext>
            </a:extLst>
          </p:cNvPr>
          <p:cNvGrpSpPr/>
          <p:nvPr/>
        </p:nvGrpSpPr>
        <p:grpSpPr>
          <a:xfrm>
            <a:off x="2209800" y="3153480"/>
            <a:ext cx="9791702" cy="1793649"/>
            <a:chOff x="2209800" y="3153480"/>
            <a:chExt cx="9791702" cy="17936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B97DF8-EE9B-140B-40EF-AE3DA1CA9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6650" y="3153480"/>
              <a:ext cx="7089401" cy="957295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B04B2-5A77-A677-16D9-43F4E19AF233}"/>
                </a:ext>
              </a:extLst>
            </p:cNvPr>
            <p:cNvSpPr txBox="1"/>
            <p:nvPr/>
          </p:nvSpPr>
          <p:spPr>
            <a:xfrm>
              <a:off x="4762502" y="4116132"/>
              <a:ext cx="723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Online RSVP; Eventbrite event system (free); </a:t>
              </a:r>
              <a:br>
                <a:rPr lang="en-US" i="1" dirty="0">
                  <a:solidFill>
                    <a:srgbClr val="C00000"/>
                  </a:solidFill>
                </a:rPr>
              </a:br>
              <a:r>
                <a:rPr lang="en-US" i="1" dirty="0">
                  <a:solidFill>
                    <a:srgbClr val="C00000"/>
                  </a:solidFill>
                </a:rPr>
                <a:t>Short bitly.com URL; Customized name URL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AB97F1-7E06-1037-F437-1AD12A613747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2209800" y="3632128"/>
              <a:ext cx="2246850" cy="870444"/>
            </a:xfrm>
            <a:prstGeom prst="straightConnector1">
              <a:avLst/>
            </a:prstGeom>
            <a:ln w="50800"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5FF46B-5757-0808-8969-39A18BE1E2B8}"/>
              </a:ext>
            </a:extLst>
          </p:cNvPr>
          <p:cNvGrpSpPr/>
          <p:nvPr/>
        </p:nvGrpSpPr>
        <p:grpSpPr>
          <a:xfrm>
            <a:off x="1398050" y="4912116"/>
            <a:ext cx="10426757" cy="871881"/>
            <a:chOff x="1398050" y="4912116"/>
            <a:chExt cx="10426757" cy="87188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1597F15-6C5C-430A-0BFB-9929F08CD4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050" y="5373017"/>
              <a:ext cx="3058600" cy="177214"/>
            </a:xfrm>
            <a:prstGeom prst="straightConnector1">
              <a:avLst/>
            </a:prstGeom>
            <a:ln w="50800"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59D621-B19F-BE9A-D4BB-1061DE0A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3812" y="4912116"/>
              <a:ext cx="1973188" cy="838479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3DEBFF-9BFE-2FBE-B8BB-DA5BA5D510E6}"/>
                </a:ext>
              </a:extLst>
            </p:cNvPr>
            <p:cNvSpPr txBox="1"/>
            <p:nvPr/>
          </p:nvSpPr>
          <p:spPr>
            <a:xfrm>
              <a:off x="6553200" y="4953000"/>
              <a:ext cx="52716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Signed by Club President </a:t>
              </a:r>
              <a:br>
                <a:rPr lang="en-US" i="1" dirty="0">
                  <a:solidFill>
                    <a:srgbClr val="C00000"/>
                  </a:solidFill>
                </a:rPr>
              </a:br>
              <a:r>
                <a:rPr lang="en-US" i="1" dirty="0">
                  <a:solidFill>
                    <a:srgbClr val="C00000"/>
                  </a:solidFill>
                </a:rPr>
                <a:t>(Use Sharpie, then convert to image)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5244CA-61FD-D21A-33FB-D5FCC69BA1FA}"/>
              </a:ext>
            </a:extLst>
          </p:cNvPr>
          <p:cNvGrpSpPr/>
          <p:nvPr/>
        </p:nvGrpSpPr>
        <p:grpSpPr>
          <a:xfrm>
            <a:off x="1828800" y="892158"/>
            <a:ext cx="10209750" cy="1459981"/>
            <a:chOff x="1828800" y="892158"/>
            <a:chExt cx="10209750" cy="1459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C39F5D-D4FD-086A-FA1C-22CF1F500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399" y="892158"/>
              <a:ext cx="2543999" cy="1459981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56968B-4837-2B37-8A1C-770C7E2AF3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8800" y="1373319"/>
              <a:ext cx="3632200" cy="305934"/>
            </a:xfrm>
            <a:prstGeom prst="straightConnector1">
              <a:avLst/>
            </a:prstGeom>
            <a:ln w="50800"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AC33B6-7F92-6224-6711-A318F7F1151E}"/>
                </a:ext>
              </a:extLst>
            </p:cNvPr>
            <p:cNvSpPr txBox="1"/>
            <p:nvPr/>
          </p:nvSpPr>
          <p:spPr>
            <a:xfrm>
              <a:off x="8076150" y="1875720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</a:rPr>
                <a:t>Rotary Logo &amp; Event Title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80CCE9-BDF0-F6DF-8577-9F104007A06C}"/>
              </a:ext>
            </a:extLst>
          </p:cNvPr>
          <p:cNvGrpSpPr/>
          <p:nvPr/>
        </p:nvGrpSpPr>
        <p:grpSpPr>
          <a:xfrm>
            <a:off x="2859278" y="5484681"/>
            <a:ext cx="9005510" cy="1276212"/>
            <a:chOff x="2859278" y="5484681"/>
            <a:chExt cx="9005510" cy="127621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CB4CED4-207A-D1AC-7C53-22EB9CA5C242}"/>
                </a:ext>
              </a:extLst>
            </p:cNvPr>
            <p:cNvGrpSpPr/>
            <p:nvPr/>
          </p:nvGrpSpPr>
          <p:grpSpPr>
            <a:xfrm>
              <a:off x="2859278" y="5484681"/>
              <a:ext cx="9005510" cy="1276212"/>
              <a:chOff x="2859278" y="5484681"/>
              <a:chExt cx="9005510" cy="127621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8B598F6-A0AE-5D3D-B362-441C67E2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9278" y="5484681"/>
                <a:ext cx="1201141" cy="127621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3217CB4-37D4-84CF-F57A-C969F5831D6D}"/>
                  </a:ext>
                </a:extLst>
              </p:cNvPr>
              <p:cNvSpPr txBox="1"/>
              <p:nvPr/>
            </p:nvSpPr>
            <p:spPr>
              <a:xfrm>
                <a:off x="4625788" y="5974637"/>
                <a:ext cx="7239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C00000"/>
                    </a:solidFill>
                  </a:rPr>
                  <a:t>QR Code for RSVP (Rotary Blue); Source: bitly.com</a:t>
                </a: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06DE74C8-1DEE-E459-4693-5541653E7E9A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flipH="1" flipV="1">
              <a:off x="3999431" y="6164037"/>
              <a:ext cx="626357" cy="41433"/>
            </a:xfrm>
            <a:prstGeom prst="straightConnector1">
              <a:avLst/>
            </a:prstGeom>
            <a:ln w="50800">
              <a:headEnd w="lg" len="lg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5B78BEA2-EFC1-44EA-3041-764A976CF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A9D8A-04A5-5C85-F0BB-3E142AEB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7344">
            <a:off x="4221619" y="1516805"/>
            <a:ext cx="3360711" cy="5082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7F176-488E-666A-F430-066942237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6253">
            <a:off x="1038137" y="1514681"/>
            <a:ext cx="3238781" cy="498391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9F4769-2A7F-E7C9-2E3D-C7B726CC0B81}"/>
              </a:ext>
            </a:extLst>
          </p:cNvPr>
          <p:cNvSpPr txBox="1"/>
          <p:nvPr/>
        </p:nvSpPr>
        <p:spPr>
          <a:xfrm>
            <a:off x="0" y="762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Invitation Design – April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A69F8-5069-764B-4FC3-59BA1BE53566}"/>
              </a:ext>
            </a:extLst>
          </p:cNvPr>
          <p:cNvSpPr txBox="1"/>
          <p:nvPr/>
        </p:nvSpPr>
        <p:spPr>
          <a:xfrm>
            <a:off x="1676400" y="835745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Front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DFC47-1413-EDA4-A85C-89F372D7915C}"/>
              </a:ext>
            </a:extLst>
          </p:cNvPr>
          <p:cNvSpPr txBox="1"/>
          <p:nvPr/>
        </p:nvSpPr>
        <p:spPr>
          <a:xfrm>
            <a:off x="5134280" y="84968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Back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DCF8E4-7647-E644-0E7F-CB7956D0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39" y="1981200"/>
            <a:ext cx="4038600" cy="26323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9B626A-1BF4-0EF6-788D-12646305A4CC}"/>
              </a:ext>
            </a:extLst>
          </p:cNvPr>
          <p:cNvGrpSpPr/>
          <p:nvPr/>
        </p:nvGrpSpPr>
        <p:grpSpPr>
          <a:xfrm>
            <a:off x="9525000" y="3771694"/>
            <a:ext cx="2542616" cy="3882482"/>
            <a:chOff x="239718" y="858838"/>
            <a:chExt cx="3876134" cy="58981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284944-4EAD-7755-1764-530ABF2F8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718" y="858838"/>
              <a:ext cx="3876134" cy="5898147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58B364-8E2F-B828-3F9F-3D7522176741}"/>
                </a:ext>
              </a:extLst>
            </p:cNvPr>
            <p:cNvSpPr/>
            <p:nvPr/>
          </p:nvSpPr>
          <p:spPr>
            <a:xfrm>
              <a:off x="265118" y="1717676"/>
              <a:ext cx="228600" cy="263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5B30BB-2B02-5D29-50BE-8602C0E44955}"/>
                </a:ext>
              </a:extLst>
            </p:cNvPr>
            <p:cNvSpPr/>
            <p:nvPr/>
          </p:nvSpPr>
          <p:spPr>
            <a:xfrm>
              <a:off x="620812" y="1669093"/>
              <a:ext cx="228600" cy="263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7459C3-C3DB-D439-C330-8782632254C9}"/>
              </a:ext>
            </a:extLst>
          </p:cNvPr>
          <p:cNvCxnSpPr>
            <a:cxnSpLocks/>
          </p:cNvCxnSpPr>
          <p:nvPr/>
        </p:nvCxnSpPr>
        <p:spPr>
          <a:xfrm flipH="1">
            <a:off x="1398050" y="5373017"/>
            <a:ext cx="3058600" cy="177214"/>
          </a:xfrm>
          <a:prstGeom prst="straightConnector1">
            <a:avLst/>
          </a:prstGeom>
          <a:ln w="50800"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3299FC-E991-FDFB-8B11-3F68EE379F51}"/>
              </a:ext>
            </a:extLst>
          </p:cNvPr>
          <p:cNvSpPr txBox="1"/>
          <p:nvPr/>
        </p:nvSpPr>
        <p:spPr>
          <a:xfrm>
            <a:off x="7897300" y="1411679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Envelope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968DBA-EC11-097F-97F6-8F1FA86C5473}"/>
              </a:ext>
            </a:extLst>
          </p:cNvPr>
          <p:cNvSpPr txBox="1"/>
          <p:nvPr/>
        </p:nvSpPr>
        <p:spPr>
          <a:xfrm>
            <a:off x="8249065" y="6013613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Letter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107318E-E674-19B4-A070-E754A069B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0B9E0-56F4-485E-817D-BE8DE63BA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2202"/>
            <a:ext cx="4594806" cy="2994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9ADF1A-7F4B-05A2-936E-CF726468ADEB}"/>
              </a:ext>
            </a:extLst>
          </p:cNvPr>
          <p:cNvSpPr txBox="1"/>
          <p:nvPr/>
        </p:nvSpPr>
        <p:spPr>
          <a:xfrm>
            <a:off x="937206" y="398708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6” x 9” “Invitation” Envelope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3A7F29-6D33-4836-8089-EF88A74E9C7D}"/>
              </a:ext>
            </a:extLst>
          </p:cNvPr>
          <p:cNvGrpSpPr/>
          <p:nvPr/>
        </p:nvGrpSpPr>
        <p:grpSpPr>
          <a:xfrm>
            <a:off x="5116631" y="1106479"/>
            <a:ext cx="6618168" cy="2880610"/>
            <a:chOff x="5116631" y="1106479"/>
            <a:chExt cx="6618168" cy="2880610"/>
          </a:xfrm>
        </p:grpSpPr>
        <p:pic>
          <p:nvPicPr>
            <p:cNvPr id="7" name="Picture 6" descr="A white envelope with a blue cover&#10;&#10;AI-generated content may be incorrect.">
              <a:extLst>
                <a:ext uri="{FF2B5EF4-FFF2-40B4-BE49-F238E27FC236}">
                  <a16:creationId xmlns:a16="http://schemas.microsoft.com/office/drawing/2014/main" id="{C144685A-D267-9FB1-5D0D-8F686FD2F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6631" y="1106479"/>
              <a:ext cx="6248942" cy="28806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61BAD9-CFC4-BA85-0308-93171FD253E4}"/>
                </a:ext>
              </a:extLst>
            </p:cNvPr>
            <p:cNvSpPr txBox="1"/>
            <p:nvPr/>
          </p:nvSpPr>
          <p:spPr>
            <a:xfrm>
              <a:off x="8018468" y="3353690"/>
              <a:ext cx="37163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“Booklet” Fold Closure”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5B6C7A-EEA6-C131-2C68-EB7B3AA5F848}"/>
              </a:ext>
            </a:extLst>
          </p:cNvPr>
          <p:cNvGrpSpPr/>
          <p:nvPr/>
        </p:nvGrpSpPr>
        <p:grpSpPr>
          <a:xfrm>
            <a:off x="1786330" y="4598409"/>
            <a:ext cx="7392926" cy="2145811"/>
            <a:chOff x="1786330" y="4598409"/>
            <a:chExt cx="7392926" cy="21458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F7FDEA-CE73-EEB5-D34F-BC7587913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2819" y="4607017"/>
              <a:ext cx="1413053" cy="21372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A52CF6-01B0-AEB0-D9A3-A0DADF042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6330" y="4598409"/>
              <a:ext cx="1361786" cy="2095548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727793-8FDF-2A3E-C2D2-9D8D2C33C622}"/>
                </a:ext>
              </a:extLst>
            </p:cNvPr>
            <p:cNvGrpSpPr/>
            <p:nvPr/>
          </p:nvGrpSpPr>
          <p:grpSpPr>
            <a:xfrm>
              <a:off x="5128206" y="4598409"/>
              <a:ext cx="1413053" cy="2112125"/>
              <a:chOff x="239718" y="858838"/>
              <a:chExt cx="3876134" cy="589814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096E3B-DB00-0B0A-FF1F-7042BCF30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718" y="858838"/>
                <a:ext cx="3876134" cy="5898147"/>
              </a:xfrm>
              <a:prstGeom prst="rect">
                <a:avLst/>
              </a:prstGeom>
              <a:ln w="25400">
                <a:solidFill>
                  <a:srgbClr val="0070C0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25F6299-5F21-BE7F-2D25-5B8BEE969924}"/>
                  </a:ext>
                </a:extLst>
              </p:cNvPr>
              <p:cNvSpPr/>
              <p:nvPr/>
            </p:nvSpPr>
            <p:spPr>
              <a:xfrm>
                <a:off x="265118" y="1717676"/>
                <a:ext cx="228600" cy="2635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E3FB063-DCB7-AF62-B3F8-DC3A64D81853}"/>
                  </a:ext>
                </a:extLst>
              </p:cNvPr>
              <p:cNvSpPr/>
              <p:nvPr/>
            </p:nvSpPr>
            <p:spPr>
              <a:xfrm>
                <a:off x="620812" y="1669093"/>
                <a:ext cx="228600" cy="2635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B8E4DE-26BE-563F-B9F8-F8AE39E36819}"/>
                </a:ext>
              </a:extLst>
            </p:cNvPr>
            <p:cNvSpPr txBox="1"/>
            <p:nvPr/>
          </p:nvSpPr>
          <p:spPr>
            <a:xfrm>
              <a:off x="6734356" y="5014795"/>
              <a:ext cx="244490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AEEF"/>
                  </a:solidFill>
                </a:rPr>
                <a:t>Content Size</a:t>
              </a:r>
            </a:p>
            <a:p>
              <a:r>
                <a:rPr lang="en-US" sz="2800" dirty="0">
                  <a:solidFill>
                    <a:srgbClr val="FF0000"/>
                  </a:solidFill>
                </a:rPr>
                <a:t>5-5/8” x 8-7/8”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522387E-5324-0073-6E45-C86AF399051A}"/>
              </a:ext>
            </a:extLst>
          </p:cNvPr>
          <p:cNvSpPr txBox="1"/>
          <p:nvPr/>
        </p:nvSpPr>
        <p:spPr>
          <a:xfrm>
            <a:off x="5220803" y="928787"/>
            <a:ext cx="3377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Regular Postage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(i.e., not extra)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93FB49-600C-9781-9AA7-02BC5A26CDC0}"/>
              </a:ext>
            </a:extLst>
          </p:cNvPr>
          <p:cNvSpPr txBox="1"/>
          <p:nvPr/>
        </p:nvSpPr>
        <p:spPr>
          <a:xfrm>
            <a:off x="0" y="762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Invitation Design – April 2025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7B8C2BC-8C7E-7DE8-3F19-4FB084386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>
            <a:extLst>
              <a:ext uri="{FF2B5EF4-FFF2-40B4-BE49-F238E27FC236}">
                <a16:creationId xmlns:a16="http://schemas.microsoft.com/office/drawing/2014/main" id="{9AB4ACA9-22F8-4B7E-9533-6F8ADA8CC8BC}"/>
              </a:ext>
            </a:extLst>
          </p:cNvPr>
          <p:cNvSpPr txBox="1"/>
          <p:nvPr/>
        </p:nvSpPr>
        <p:spPr>
          <a:xfrm>
            <a:off x="442836" y="1520566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1B4E7"/>
                </a:solidFill>
              </a:rPr>
              <a:t>Community Needs Assessment (CNA)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4F9A1A-CF1C-44E9-BF28-5EF1FE5C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362200"/>
            <a:ext cx="10958436" cy="4191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5D3C6-C0C7-EA85-69E4-3233B8661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F06260-B9D4-4115-94D9-3E9F7689D37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807965"/>
            <a:ext cx="9525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Conversation – PRACTICE !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Tell them who you are…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Check to assure they can talk at that moment.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Tell them WHY you are calling?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Invite them to a FREE “breakfast conversation”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Topic: </a:t>
            </a:r>
            <a:r>
              <a:rPr lang="en-US" sz="2800" i="1" dirty="0">
                <a:solidFill>
                  <a:srgbClr val="000000"/>
                </a:solidFill>
              </a:rPr>
              <a:t>“About helping our community to become a</a:t>
            </a:r>
            <a:br>
              <a:rPr lang="en-US" sz="2800" i="1" dirty="0">
                <a:solidFill>
                  <a:srgbClr val="000000"/>
                </a:solidFill>
              </a:rPr>
            </a:br>
            <a:r>
              <a:rPr lang="en-US" sz="2800" i="1" dirty="0">
                <a:solidFill>
                  <a:srgbClr val="000000"/>
                </a:solidFill>
              </a:rPr>
              <a:t>  better place to live, work, play and shop.”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 “Invite you to consider the possibility of attending”?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9CADA1-61ED-4A5D-83EB-251399A56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281" y="2141174"/>
            <a:ext cx="3180238" cy="27603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Phone Call Invitation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8D09-63C3-9A0E-C8BE-F75D366263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0396-5D12-8E9F-EAD9-ED64B7093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Meeting Setup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115062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Nice facility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Large, private &amp; professional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Quiet/room for eating and talking 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Not crowded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Semi-circle or Half-round table seating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“Soft rounded” is comfortable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NOT a square U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Everyone needs to easily see each other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for interactive conversation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38E3D0-F868-4C45-AF3A-FC0D4B812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063" y="2391645"/>
            <a:ext cx="3843337" cy="21803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E8AABA-40F5-489C-B8AF-11A329B8EBDF}"/>
              </a:ext>
            </a:extLst>
          </p:cNvPr>
          <p:cNvSpPr/>
          <p:nvPr/>
        </p:nvSpPr>
        <p:spPr>
          <a:xfrm>
            <a:off x="9241631" y="2152940"/>
            <a:ext cx="160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F1A32-7409-4CEE-9655-8D05415D1FB0}"/>
              </a:ext>
            </a:extLst>
          </p:cNvPr>
          <p:cNvSpPr txBox="1"/>
          <p:nvPr/>
        </p:nvSpPr>
        <p:spPr>
          <a:xfrm>
            <a:off x="8251031" y="165406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AEEF"/>
                </a:solidFill>
              </a:rPr>
              <a:t>Semi-Circle Seating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79E95-B7BB-1E25-4BE5-D9E5C8E608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B8854-294A-49C4-41DF-94F9BD1B4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1966323"/>
            <a:ext cx="115062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Special Directions Signs at Entrance Facility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Branded With Rotary Logo &amp;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  “Community Needs Assessment”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3M Sticky </a:t>
            </a:r>
            <a:r>
              <a:rPr lang="en-US" sz="3200" u="sng" dirty="0">
                <a:solidFill>
                  <a:srgbClr val="000000"/>
                </a:solidFill>
              </a:rPr>
              <a:t>Blank</a:t>
            </a:r>
            <a:r>
              <a:rPr lang="en-US" sz="3200" dirty="0">
                <a:solidFill>
                  <a:srgbClr val="000000"/>
                </a:solidFill>
              </a:rPr>
              <a:t> Chart Pads (hang on the walls)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Two Or Three </a:t>
            </a:r>
            <a:r>
              <a:rPr lang="en-US" sz="3200" u="sng" dirty="0">
                <a:solidFill>
                  <a:srgbClr val="000000"/>
                </a:solidFill>
              </a:rPr>
              <a:t>Sturdy</a:t>
            </a:r>
            <a:r>
              <a:rPr lang="en-US" sz="3200" dirty="0">
                <a:solidFill>
                  <a:srgbClr val="000000"/>
                </a:solidFill>
              </a:rPr>
              <a:t> Chart Pads Easels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Multiple Color &amp; </a:t>
            </a:r>
            <a:r>
              <a:rPr lang="en-US" sz="3200" u="sng" dirty="0">
                <a:solidFill>
                  <a:srgbClr val="000000"/>
                </a:solidFill>
              </a:rPr>
              <a:t>Thick</a:t>
            </a:r>
            <a:r>
              <a:rPr lang="en-US" sz="3200" dirty="0">
                <a:solidFill>
                  <a:srgbClr val="000000"/>
                </a:solidFill>
              </a:rPr>
              <a:t> Markers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B60E0-82EF-4CA8-99E2-01E7BD6B2521}"/>
              </a:ext>
            </a:extLst>
          </p:cNvPr>
          <p:cNvSpPr/>
          <p:nvPr/>
        </p:nvSpPr>
        <p:spPr>
          <a:xfrm>
            <a:off x="10210800" y="5029200"/>
            <a:ext cx="19812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A00DE2-3569-4AB9-B65E-C78685C7B0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560830"/>
              </p:ext>
            </p:extLst>
          </p:nvPr>
        </p:nvGraphicFramePr>
        <p:xfrm>
          <a:off x="10027285" y="2689176"/>
          <a:ext cx="1692275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91640" imgH="3848400" progId="">
                  <p:embed/>
                </p:oleObj>
              </mc:Choice>
              <mc:Fallback>
                <p:oleObj r:id="rId3" imgW="1691640" imgH="384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7285" y="2689176"/>
                        <a:ext cx="1692275" cy="384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A93CCEB-AC12-49B4-AEF9-A3B134AF6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458" y="1122164"/>
            <a:ext cx="3073242" cy="1271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67A41-9332-45C3-A2A8-3FA606F24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53203">
            <a:off x="8419516" y="4878011"/>
            <a:ext cx="1456060" cy="18443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4FB80C-FF91-30F5-4279-C613FF17D9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F941C8-22BE-B79E-7189-0652F012D2DD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91440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u="sng">
                <a:solidFill>
                  <a:srgbClr val="CC0000"/>
                </a:solidFill>
                <a:latin typeface="Cachet Bold"/>
              </a:rPr>
              <a:t>Meeting Setup</a:t>
            </a:r>
            <a:endParaRPr lang="en-US" sz="4000" b="1" u="sng" dirty="0">
              <a:solidFill>
                <a:srgbClr val="CC0000"/>
              </a:solidFill>
              <a:latin typeface="Cachet Bold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F7D457-9F50-47EA-13EB-C9CC4A381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144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Meeting Setup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664573"/>
            <a:ext cx="109728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1 Facilitator,1-2 Scribes. </a:t>
            </a:r>
            <a:r>
              <a:rPr lang="en-US" sz="2800" u="sng" dirty="0">
                <a:solidFill>
                  <a:srgbClr val="C00000"/>
                </a:solidFill>
              </a:rPr>
              <a:t>No PowerPoint ! 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Good Large-Type Printed Handwriting</a:t>
            </a:r>
            <a:r>
              <a:rPr lang="en-US" sz="4000" dirty="0">
                <a:solidFill>
                  <a:srgbClr val="000000"/>
                </a:solidFill>
                <a:latin typeface="Blackadder ITC" panose="04020505051007020D02" pitchFamily="82" charset="0"/>
              </a:rPr>
              <a:t>(Not Cursive)</a:t>
            </a:r>
            <a:endParaRPr lang="en-US" sz="2800" dirty="0">
              <a:solidFill>
                <a:srgbClr val="000000"/>
              </a:solidFill>
              <a:latin typeface="Blackadder ITC" panose="04020505051007020D02" pitchFamily="82" charset="0"/>
            </a:endParaRP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No Podium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Facilitator - Professional or Good Amateur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</a:t>
            </a:r>
            <a:r>
              <a:rPr lang="en-US" sz="2800" i="1" dirty="0">
                <a:solidFill>
                  <a:srgbClr val="C00000"/>
                </a:solidFill>
              </a:rPr>
              <a:t>Listens Precisely and Patiently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Engages Others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- Positive And Enthusiastic Demeanor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Scribes - Use The </a:t>
            </a:r>
            <a:r>
              <a:rPr lang="en-US" sz="2800" i="1" dirty="0">
                <a:solidFill>
                  <a:srgbClr val="C00000"/>
                </a:solidFill>
              </a:rPr>
              <a:t>Exact Words </a:t>
            </a:r>
            <a:r>
              <a:rPr lang="en-US" sz="2800" dirty="0">
                <a:solidFill>
                  <a:srgbClr val="000000"/>
                </a:solidFill>
              </a:rPr>
              <a:t>Articulated !!!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           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800" dirty="0">
                <a:solidFill>
                  <a:srgbClr val="000000"/>
                </a:solidFill>
              </a:rPr>
              <a:t>- Legible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              - </a:t>
            </a:r>
            <a:r>
              <a:rPr lang="en-US" sz="2800" b="1" dirty="0">
                <a:solidFill>
                  <a:srgbClr val="000000"/>
                </a:solidFill>
              </a:rPr>
              <a:t>PRACTICE, PRACTICE, PRACTICE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6F67A-9E98-401A-9190-9E01E411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08" y="2819400"/>
            <a:ext cx="2766568" cy="266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76E228-0160-5837-3AB2-01D3167CED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01D2E-0F07-A0BF-1E87-912745675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478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Day of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133600"/>
            <a:ext cx="11506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Setup Room Well In Advance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Have A Welcoming Host at the Door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Standing (Not Sitting)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Pre-event Cocktails - Wine/Beer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(Loosens The Tongue, Frees The Mind)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Rotary Members Engage the Guests in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pre-Meeting Conversation – LISTEN 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8877C-91E8-8AFA-D9D2-E333242101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onference Room Floor Plan Cabaret Style">
            <a:extLst>
              <a:ext uri="{FF2B5EF4-FFF2-40B4-BE49-F238E27FC236}">
                <a16:creationId xmlns:a16="http://schemas.microsoft.com/office/drawing/2014/main" id="{C83E9D24-A525-753D-697B-8AD07806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998147"/>
            <a:ext cx="3911600" cy="31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824E1-91E7-EB3F-ED2F-23FE7070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478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CC0000"/>
                </a:solidFill>
                <a:latin typeface="Cachet Bold"/>
              </a:rPr>
              <a:t>Day of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133600"/>
            <a:ext cx="115062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Food: Simple Sandwiches Or Light Buffet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Elegant and Polite. NOT a LOT of Food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Printed Agenda and Names/Titles of Attendees </a:t>
            </a:r>
          </a:p>
          <a:p>
            <a:pPr marL="342900" indent="-342900">
              <a:spcAft>
                <a:spcPts val="600"/>
              </a:spcAft>
              <a:buClr>
                <a:srgbClr val="00AEEF"/>
              </a:buClr>
              <a:buSzPct val="120000"/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Begin Meeting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Get Your Food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Sit Down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Let’s Begin…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This is a </a:t>
            </a:r>
            <a:r>
              <a:rPr lang="en-US" sz="3200" u="sng" dirty="0">
                <a:solidFill>
                  <a:srgbClr val="000000"/>
                </a:solidFill>
              </a:rPr>
              <a:t>Working</a:t>
            </a:r>
            <a:r>
              <a:rPr lang="en-US" sz="3200" dirty="0">
                <a:solidFill>
                  <a:srgbClr val="000000"/>
                </a:solidFill>
              </a:rPr>
              <a:t> Meeting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2277E-40D7-C682-A18A-B80C7AB21D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E0338-0B54-7B37-D8FC-C1960422E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85007-0479-409A-AD0B-648F1E6169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90600"/>
            <a:ext cx="94488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Cachet Bold"/>
              </a:rPr>
              <a:t>Summary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311E4-815F-4790-97DE-DFD1D6E441E4}"/>
              </a:ext>
            </a:extLst>
          </p:cNvPr>
          <p:cNvSpPr txBox="1"/>
          <p:nvPr/>
        </p:nvSpPr>
        <p:spPr>
          <a:xfrm>
            <a:off x="-3581400" y="26670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2CF70-78FD-478C-BEC2-1C73F6CF0704}"/>
              </a:ext>
            </a:extLst>
          </p:cNvPr>
          <p:cNvSpPr txBox="1"/>
          <p:nvPr/>
        </p:nvSpPr>
        <p:spPr>
          <a:xfrm>
            <a:off x="609600" y="1733041"/>
            <a:ext cx="114300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Guest List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Location – Classy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Food – Snacks – Keep it Light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LOTS of Advance Notice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Personal Phone Calls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Follow-up emails </a:t>
            </a:r>
            <a:r>
              <a:rPr lang="en-US" sz="2800" u="sng" dirty="0">
                <a:solidFill>
                  <a:srgbClr val="000000"/>
                </a:solidFill>
              </a:rPr>
              <a:t>AND</a:t>
            </a:r>
            <a:r>
              <a:rPr lang="en-US" sz="2800" dirty="0">
                <a:solidFill>
                  <a:srgbClr val="000000"/>
                </a:solidFill>
              </a:rPr>
              <a:t> Snail Mails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Skilled Facilitator &amp; Scribe</a:t>
            </a:r>
          </a:p>
          <a:p>
            <a:pPr marL="457200" indent="-457200">
              <a:spcAft>
                <a:spcPts val="600"/>
              </a:spcAft>
              <a:buClr>
                <a:srgbClr val="00AEEF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0000"/>
                </a:solidFill>
              </a:rPr>
              <a:t>Wine and/or Beer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2B161-8D13-4620-86EE-CE292A258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880" y="1988535"/>
            <a:ext cx="4988768" cy="28120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7A7EF6-4E58-A848-745A-3D84A9C00D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35473-C8E7-7595-8D2A-04A040AD9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99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F7711C-C0AE-445A-95FD-65427E09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910329"/>
            <a:ext cx="3185396" cy="38260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rgbClr val="C00000"/>
                </a:solidFill>
                <a:latin typeface="Cachet Bold"/>
              </a:rPr>
              <a:t>Group Conversation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890533"/>
            <a:ext cx="9677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Describe our community…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How is our community doing on a scale of 1-10?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What’s </a:t>
            </a:r>
            <a:r>
              <a:rPr lang="en-US" sz="3200" b="1" u="sng" dirty="0">
                <a:solidFill>
                  <a:srgbClr val="000000"/>
                </a:solidFill>
              </a:rPr>
              <a:t>working</a:t>
            </a:r>
            <a:r>
              <a:rPr lang="en-US" sz="3200" dirty="0">
                <a:solidFill>
                  <a:srgbClr val="000000"/>
                </a:solidFill>
              </a:rPr>
              <a:t> well in our community?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What’s </a:t>
            </a:r>
            <a:r>
              <a:rPr lang="en-US" sz="3200" b="1" u="sng" dirty="0">
                <a:solidFill>
                  <a:srgbClr val="000000"/>
                </a:solidFill>
              </a:rPr>
              <a:t>not working</a:t>
            </a:r>
            <a:r>
              <a:rPr lang="en-US" sz="3200" dirty="0">
                <a:solidFill>
                  <a:srgbClr val="000000"/>
                </a:solidFill>
              </a:rPr>
              <a:t> in our community?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What’s </a:t>
            </a:r>
            <a:r>
              <a:rPr lang="en-US" sz="3200" b="1" u="sng" dirty="0">
                <a:solidFill>
                  <a:srgbClr val="000000"/>
                </a:solidFill>
              </a:rPr>
              <a:t>missing</a:t>
            </a:r>
            <a:r>
              <a:rPr lang="en-US" sz="3200" dirty="0">
                <a:solidFill>
                  <a:srgbClr val="000000"/>
                </a:solidFill>
              </a:rPr>
              <a:t> in our community?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B022E-5A94-B4D1-406E-23740D1D5D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EC24-DAA8-3614-447B-A2EDED175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4E6521-FC9B-4184-8BAE-68686BFAF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910329"/>
            <a:ext cx="3185396" cy="3826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828800"/>
            <a:ext cx="9677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What’s a </a:t>
            </a:r>
            <a:r>
              <a:rPr lang="en-US" sz="3200" u="sng" dirty="0">
                <a:solidFill>
                  <a:srgbClr val="000000"/>
                </a:solidFill>
              </a:rPr>
              <a:t>PERFECT 10 </a:t>
            </a:r>
            <a:r>
              <a:rPr lang="en-US" sz="3200" dirty="0">
                <a:solidFill>
                  <a:srgbClr val="000000"/>
                </a:solidFill>
              </a:rPr>
              <a:t>community look like? 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What’s really </a:t>
            </a:r>
            <a:r>
              <a:rPr lang="en-US" sz="3200" b="1" u="sng" dirty="0">
                <a:solidFill>
                  <a:srgbClr val="000000"/>
                </a:solidFill>
              </a:rPr>
              <a:t>important</a:t>
            </a:r>
            <a:r>
              <a:rPr lang="en-US" sz="3200" dirty="0">
                <a:solidFill>
                  <a:srgbClr val="000000"/>
                </a:solidFill>
              </a:rPr>
              <a:t> to you and to our community, our citizens and our neighbors? 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What </a:t>
            </a:r>
            <a:r>
              <a:rPr lang="en-US" sz="3200" b="1" u="sng" dirty="0">
                <a:solidFill>
                  <a:srgbClr val="000000"/>
                </a:solidFill>
              </a:rPr>
              <a:t>opportunities</a:t>
            </a:r>
            <a:r>
              <a:rPr lang="en-US" sz="3200" dirty="0">
                <a:solidFill>
                  <a:srgbClr val="000000"/>
                </a:solidFill>
              </a:rPr>
              <a:t> exist for Rotary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to create something new and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EXTRAORDINARY</a:t>
            </a:r>
            <a:r>
              <a:rPr lang="en-US" sz="3200" dirty="0">
                <a:solidFill>
                  <a:srgbClr val="000000"/>
                </a:solidFill>
              </a:rPr>
              <a:t> in our community 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   </a:t>
            </a:r>
            <a:r>
              <a:rPr lang="en-US" sz="3200" i="1" dirty="0">
                <a:solidFill>
                  <a:srgbClr val="000000"/>
                </a:solidFill>
              </a:rPr>
              <a:t>(money, labor, talent, service, manpower, </a:t>
            </a:r>
            <a:br>
              <a:rPr lang="en-US" sz="3200" i="1" dirty="0">
                <a:solidFill>
                  <a:srgbClr val="000000"/>
                </a:solidFill>
              </a:rPr>
            </a:br>
            <a:r>
              <a:rPr lang="en-US" sz="3200" i="1" dirty="0">
                <a:solidFill>
                  <a:srgbClr val="000000"/>
                </a:solidFill>
              </a:rPr>
              <a:t>      organization, LEADERSHIP !)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196CA-B494-A07A-2406-766A6DA1A77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93594-1EB7-3D11-BCC7-293E51168990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112014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C00000"/>
                </a:solidFill>
                <a:latin typeface="Cachet Bold"/>
              </a:rPr>
              <a:t>Group Conversation Questions</a:t>
            </a:r>
            <a:r>
              <a:rPr lang="en-US" i="1" dirty="0">
                <a:solidFill>
                  <a:srgbClr val="C00000"/>
                </a:solidFill>
                <a:latin typeface="Cachet Bold"/>
              </a:rPr>
              <a:t> (continued</a:t>
            </a:r>
            <a:r>
              <a:rPr lang="en-US" sz="4000" dirty="0">
                <a:solidFill>
                  <a:srgbClr val="C00000"/>
                </a:solidFill>
                <a:latin typeface="Cachet Bold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DEEDB-46D2-C07C-A38C-7A7CF369B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47" y="1003272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Cachet Bold"/>
              </a:rPr>
              <a:t>Meeting Techniques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047" y="1848683"/>
            <a:ext cx="967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Capture everything on chart paper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Hang them on the wall for all to see 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000" i="1" dirty="0">
                <a:solidFill>
                  <a:srgbClr val="000000"/>
                </a:solidFill>
              </a:rPr>
              <a:t>(Group Memory)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Do NOT look for or try to describe solutions. 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That comes LATER after this CNA meeting!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Gather ideas and look for </a:t>
            </a:r>
            <a:r>
              <a:rPr lang="en-US" sz="3000" dirty="0">
                <a:solidFill>
                  <a:srgbClr val="00AEEF"/>
                </a:solidFill>
              </a:rPr>
              <a:t>Future Possibilities</a:t>
            </a:r>
            <a:r>
              <a:rPr lang="en-US" sz="3000" dirty="0">
                <a:solidFill>
                  <a:srgbClr val="000000"/>
                </a:solidFill>
              </a:rPr>
              <a:t>…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Avoid “Past Based” dialogue…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000" dirty="0">
                <a:solidFill>
                  <a:srgbClr val="00AEEF"/>
                </a:solidFill>
              </a:rPr>
              <a:t>Create “FUTURE Based” </a:t>
            </a:r>
            <a:r>
              <a:rPr lang="en-US" sz="3000" u="sng" dirty="0">
                <a:solidFill>
                  <a:srgbClr val="00AEEF"/>
                </a:solidFill>
              </a:rPr>
              <a:t>Conversations</a:t>
            </a:r>
            <a:r>
              <a:rPr lang="en-US" sz="3000" dirty="0">
                <a:solidFill>
                  <a:srgbClr val="00AEEF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50B94E-9B2A-44B0-93F0-EFC91CEE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676400"/>
            <a:ext cx="2977610" cy="2930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43800-F1FC-429E-3752-9D23E415E5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3E4E7-A971-0E19-0CEC-B51136FEF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6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20C8B5-EA6D-0B67-CCEA-64378BB3A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F06260-B9D4-4115-94D9-3E9F7689D3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0"/>
            <a:ext cx="74676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solidFill>
                  <a:srgbClr val="00AEEF"/>
                </a:solidFill>
                <a:latin typeface="Cachet Bold"/>
              </a:rPr>
              <a:t>What is a CNA?</a:t>
            </a:r>
          </a:p>
          <a:p>
            <a:pPr marL="0" indent="0">
              <a:buNone/>
            </a:pPr>
            <a:endParaRPr lang="en-US" b="1" u="sng" dirty="0">
              <a:solidFill>
                <a:srgbClr val="00AEEF"/>
              </a:solidFill>
              <a:latin typeface="Cache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804005"/>
            <a:ext cx="115824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Understanding Our Community’s </a:t>
            </a:r>
            <a:b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</a:b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Strengths and Challenges.</a:t>
            </a:r>
          </a:p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Opportunities For Service Projects.</a:t>
            </a:r>
          </a:p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Best Way To Strengthen Our Clubs !!!</a:t>
            </a:r>
          </a:p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Prevents Duplication Or Redundant Community Efforts. </a:t>
            </a:r>
          </a:p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Gather Different Views On “What’s Possible”? </a:t>
            </a:r>
          </a:p>
          <a:p>
            <a:pPr marL="400050" indent="-4000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Kick Starts Your Club to Create Something NEW !!!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36CB7-03AE-4E2A-AA3E-F4477D1C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676400"/>
            <a:ext cx="4953000" cy="24177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9FF567-5BF2-1957-2EC8-E663418BFD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8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155552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Cachet Bold"/>
              </a:rPr>
              <a:t>Meeting Conclusion…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998218"/>
            <a:ext cx="9677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GREAT Meeting ! 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Restate and summarize what you heard. 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</a:rPr>
              <a:t>Path forward – 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2800" i="1" dirty="0">
                <a:solidFill>
                  <a:srgbClr val="00AEEF"/>
                </a:solidFill>
              </a:rPr>
              <a:t>“We will absorb this and come back to </a:t>
            </a:r>
            <a:br>
              <a:rPr lang="en-US" sz="2800" i="1" dirty="0">
                <a:solidFill>
                  <a:srgbClr val="00AEEF"/>
                </a:solidFill>
              </a:rPr>
            </a:br>
            <a:r>
              <a:rPr lang="en-US" sz="2800" i="1" dirty="0">
                <a:solidFill>
                  <a:srgbClr val="00AEEF"/>
                </a:solidFill>
              </a:rPr>
              <a:t>you with some ideas and possibilities </a:t>
            </a:r>
            <a:br>
              <a:rPr lang="en-US" sz="2800" i="1" dirty="0">
                <a:solidFill>
                  <a:srgbClr val="00AEEF"/>
                </a:solidFill>
              </a:rPr>
            </a:br>
            <a:r>
              <a:rPr lang="en-US" sz="2800" i="1" dirty="0">
                <a:solidFill>
                  <a:srgbClr val="00AEEF"/>
                </a:solidFill>
              </a:rPr>
              <a:t>that we can all work on and create together.”</a:t>
            </a:r>
            <a:endParaRPr lang="en-US" sz="3000" i="1" dirty="0">
              <a:solidFill>
                <a:srgbClr val="00AEEF"/>
              </a:solidFill>
            </a:endParaRP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000" b="1" dirty="0">
                <a:solidFill>
                  <a:srgbClr val="C00000"/>
                </a:solidFill>
              </a:rPr>
              <a:t>“THANK YOU </a:t>
            </a:r>
            <a:r>
              <a:rPr lang="en-US" sz="3000" dirty="0">
                <a:solidFill>
                  <a:srgbClr val="C00000"/>
                </a:solidFill>
              </a:rPr>
              <a:t>for joining us tonight !!!”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65AFA-918A-4347-B620-C15441B45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959" y="1828800"/>
            <a:ext cx="3703641" cy="26062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DF2C378-6536-7FC9-641F-4725FD32444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3E56A-84A0-6B14-1B95-24AD21851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F7D55-AFD1-D64E-EC72-8AA35F1EC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CDF136-3B28-2A7E-30CE-E6943C46B8EC}"/>
              </a:ext>
            </a:extLst>
          </p:cNvPr>
          <p:cNvSpPr/>
          <p:nvPr/>
        </p:nvSpPr>
        <p:spPr>
          <a:xfrm>
            <a:off x="6696255" y="50929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1F08D2-D7E8-2113-B6CE-303E9D1ED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0" y="1851503"/>
            <a:ext cx="4503810" cy="36121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2244DE-398A-1BB4-B1FB-7B773EBC7819}"/>
              </a:ext>
            </a:extLst>
          </p:cNvPr>
          <p:cNvCxnSpPr>
            <a:cxnSpLocks/>
          </p:cNvCxnSpPr>
          <p:nvPr/>
        </p:nvCxnSpPr>
        <p:spPr bwMode="auto">
          <a:xfrm>
            <a:off x="4934962" y="2362200"/>
            <a:ext cx="5105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8CB931-FBAD-7775-466D-4DB650940EF5}"/>
              </a:ext>
            </a:extLst>
          </p:cNvPr>
          <p:cNvCxnSpPr>
            <a:cxnSpLocks/>
          </p:cNvCxnSpPr>
          <p:nvPr/>
        </p:nvCxnSpPr>
        <p:spPr bwMode="auto">
          <a:xfrm>
            <a:off x="4934962" y="4038600"/>
            <a:ext cx="5105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A4CDB86-6968-042F-DCE9-BA40D5F855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logo with blue text&#10;&#10;AI-generated content may be incorrect.">
            <a:extLst>
              <a:ext uri="{FF2B5EF4-FFF2-40B4-BE49-F238E27FC236}">
                <a16:creationId xmlns:a16="http://schemas.microsoft.com/office/drawing/2014/main" id="{96397351-B3AD-8E35-A9C7-06C4BF2FE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56" y="5421067"/>
            <a:ext cx="3067412" cy="1159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CC6EB-3560-545B-BD2E-4DD7C9D2E42B}"/>
              </a:ext>
            </a:extLst>
          </p:cNvPr>
          <p:cNvSpPr txBox="1"/>
          <p:nvPr/>
        </p:nvSpPr>
        <p:spPr>
          <a:xfrm>
            <a:off x="4096762" y="16002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LISTEN – LISTEN – LISTEN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C312F-1D16-E414-FBAC-749A93628CFB}"/>
              </a:ext>
            </a:extLst>
          </p:cNvPr>
          <p:cNvSpPr txBox="1"/>
          <p:nvPr/>
        </p:nvSpPr>
        <p:spPr>
          <a:xfrm>
            <a:off x="4096762" y="24384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It’s </a:t>
            </a:r>
            <a:r>
              <a:rPr lang="en-US" sz="4000" u="sng" dirty="0">
                <a:solidFill>
                  <a:srgbClr val="000000"/>
                </a:solidFill>
              </a:rPr>
              <a:t>not</a:t>
            </a:r>
            <a:r>
              <a:rPr lang="en-US" sz="4000" dirty="0">
                <a:solidFill>
                  <a:srgbClr val="000000"/>
                </a:solidFill>
              </a:rPr>
              <a:t> about YOU !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26DDD-CBB9-57C3-A921-75BAAD808766}"/>
              </a:ext>
            </a:extLst>
          </p:cNvPr>
          <p:cNvSpPr txBox="1"/>
          <p:nvPr/>
        </p:nvSpPr>
        <p:spPr>
          <a:xfrm>
            <a:off x="3982461" y="4038600"/>
            <a:ext cx="7010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IT’S REALLY ABOUT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i="1" dirty="0">
                <a:solidFill>
                  <a:srgbClr val="0070C0"/>
                </a:solidFill>
              </a:rPr>
              <a:t>“SERVICE ABOVE SELF</a:t>
            </a:r>
            <a:r>
              <a:rPr lang="en-US" sz="3600" i="1" dirty="0">
                <a:solidFill>
                  <a:srgbClr val="0070C0"/>
                </a:solidFill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1E1B3-8A05-6F7C-9053-25467195C88D}"/>
              </a:ext>
            </a:extLst>
          </p:cNvPr>
          <p:cNvSpPr txBox="1"/>
          <p:nvPr/>
        </p:nvSpPr>
        <p:spPr>
          <a:xfrm>
            <a:off x="3868162" y="3048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B0F0"/>
                </a:solidFill>
              </a:rPr>
              <a:t>If you’re talking about </a:t>
            </a:r>
            <a:r>
              <a:rPr lang="en-US" sz="2800" i="1" u="sng" dirty="0">
                <a:solidFill>
                  <a:srgbClr val="00B0F0"/>
                </a:solidFill>
              </a:rPr>
              <a:t>you</a:t>
            </a:r>
            <a:r>
              <a:rPr lang="en-US" sz="2800" i="1" dirty="0">
                <a:solidFill>
                  <a:srgbClr val="00B0F0"/>
                </a:solidFill>
              </a:rPr>
              <a:t>, </a:t>
            </a:r>
            <a:br>
              <a:rPr lang="en-US" sz="2800" i="1" dirty="0">
                <a:solidFill>
                  <a:srgbClr val="00B0F0"/>
                </a:solidFill>
              </a:rPr>
            </a:br>
            <a:r>
              <a:rPr lang="en-US" sz="2800" i="1" dirty="0">
                <a:solidFill>
                  <a:srgbClr val="00B0F0"/>
                </a:solidFill>
              </a:rPr>
              <a:t>you’re not listening to </a:t>
            </a:r>
            <a:r>
              <a:rPr lang="en-US" sz="2800" i="1" u="sng" dirty="0">
                <a:solidFill>
                  <a:srgbClr val="00B0F0"/>
                </a:solidFill>
              </a:rPr>
              <a:t>them</a:t>
            </a:r>
            <a:r>
              <a:rPr lang="en-US" sz="2800" i="1" dirty="0">
                <a:solidFill>
                  <a:srgbClr val="00B0F0"/>
                </a:solidFill>
              </a:rPr>
              <a:t>… !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A7D728C-B4DA-9658-5A55-C83D248FF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05104"/>
            <a:ext cx="91440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Cachet Bold"/>
              </a:rPr>
              <a:t>After The Meeting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143304"/>
            <a:ext cx="11582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“Thank You” Phone Call Follow-up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Send handwritten “Thank You” Note.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 - Include small Rotary gift.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Establish a future date for getting back together.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</a:rPr>
              <a:t>Invite to a Rotary Meeting – POTENTIAL MEMBER !</a:t>
            </a:r>
          </a:p>
          <a:p>
            <a:pPr marL="514350" indent="-514350">
              <a:spcAft>
                <a:spcPts val="12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</a:rPr>
              <a:t>Stay in touch with these people !!!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3D966-3B67-38F1-5191-05CC0005D8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64C96-8BA3-1BE5-10CD-4047FF988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143546-D08A-4AAC-9430-8442BF4EC8C5}"/>
              </a:ext>
            </a:extLst>
          </p:cNvPr>
          <p:cNvSpPr txBox="1"/>
          <p:nvPr/>
        </p:nvSpPr>
        <p:spPr>
          <a:xfrm>
            <a:off x="2193092" y="138093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Case Study: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716CB3-A957-4790-9DD7-A039FD409BBA}"/>
              </a:ext>
            </a:extLst>
          </p:cNvPr>
          <p:cNvGrpSpPr/>
          <p:nvPr/>
        </p:nvGrpSpPr>
        <p:grpSpPr>
          <a:xfrm>
            <a:off x="622056" y="2573054"/>
            <a:ext cx="7387718" cy="2841363"/>
            <a:chOff x="1371601" y="3733269"/>
            <a:chExt cx="5029199" cy="14551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0BF18-98CD-4121-82E0-4698D61E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1" y="3733269"/>
              <a:ext cx="2490457" cy="6796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415FD9-082D-44C1-ACAD-72771068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0343" y="3733269"/>
              <a:ext cx="2490457" cy="6902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A1977-319B-43EC-85C0-8363C7D7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1" y="4502335"/>
              <a:ext cx="2490457" cy="6861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9A06FA-6A23-408B-A24C-BF4D56139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0343" y="4490880"/>
              <a:ext cx="2490457" cy="689803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32457F-A723-4010-8B0B-EED6E228C7D6}"/>
              </a:ext>
            </a:extLst>
          </p:cNvPr>
          <p:cNvSpPr/>
          <p:nvPr/>
        </p:nvSpPr>
        <p:spPr>
          <a:xfrm>
            <a:off x="2514600" y="4419600"/>
            <a:ext cx="157185" cy="17948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B29CE-63D0-4F7B-A514-B76BABD45149}"/>
              </a:ext>
            </a:extLst>
          </p:cNvPr>
          <p:cNvSpPr/>
          <p:nvPr/>
        </p:nvSpPr>
        <p:spPr>
          <a:xfrm>
            <a:off x="10034832" y="5033904"/>
            <a:ext cx="1971968" cy="1724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A63E497-A471-4580-9CC2-55B9740835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652366"/>
              </p:ext>
            </p:extLst>
          </p:nvPr>
        </p:nvGraphicFramePr>
        <p:xfrm>
          <a:off x="887824" y="914400"/>
          <a:ext cx="2187608" cy="151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8545680" imgH="5919840" progId="">
                  <p:embed/>
                </p:oleObj>
              </mc:Choice>
              <mc:Fallback>
                <p:oleObj r:id="rId7" imgW="8545680" imgH="591984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E695269-A981-45F6-888C-7069B977E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7824" y="914400"/>
                        <a:ext cx="2187608" cy="151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CA1239A-C407-4AEB-9B88-61ED778D5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797" y="3641329"/>
            <a:ext cx="1983205" cy="1752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89E82-7B0F-4E00-B156-0C4A57679718}"/>
              </a:ext>
            </a:extLst>
          </p:cNvPr>
          <p:cNvSpPr txBox="1"/>
          <p:nvPr/>
        </p:nvSpPr>
        <p:spPr>
          <a:xfrm>
            <a:off x="8992604" y="3013285"/>
            <a:ext cx="137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2019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30DFF3-0D19-41E6-B1BF-0D8D2FA23511}"/>
              </a:ext>
            </a:extLst>
          </p:cNvPr>
          <p:cNvSpPr/>
          <p:nvPr/>
        </p:nvSpPr>
        <p:spPr>
          <a:xfrm>
            <a:off x="9221204" y="4055260"/>
            <a:ext cx="304800" cy="2413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image">
            <a:extLst>
              <a:ext uri="{FF2B5EF4-FFF2-40B4-BE49-F238E27FC236}">
                <a16:creationId xmlns:a16="http://schemas.microsoft.com/office/drawing/2014/main" id="{E9B19179-AC99-4FF8-87A4-E6CFB588A68C}"/>
              </a:ext>
            </a:extLst>
          </p:cNvPr>
          <p:cNvPicPr/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24" y="1185353"/>
            <a:ext cx="3547016" cy="1222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EAB5A6F-5E6D-D9FC-9E7B-FA3701FDAF37}"/>
              </a:ext>
            </a:extLst>
          </p:cNvPr>
          <p:cNvSpPr txBox="1">
            <a:spLocks/>
          </p:cNvSpPr>
          <p:nvPr/>
        </p:nvSpPr>
        <p:spPr>
          <a:xfrm>
            <a:off x="0" y="22278"/>
            <a:ext cx="5638800" cy="76200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 Case Study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9283F25-2DA3-7CB3-4E12-FA78F1B96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8B6978E-7B2E-4F7C-81F0-4F43DA47EE40}"/>
              </a:ext>
            </a:extLst>
          </p:cNvPr>
          <p:cNvSpPr txBox="1"/>
          <p:nvPr/>
        </p:nvSpPr>
        <p:spPr>
          <a:xfrm>
            <a:off x="6324600" y="165381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1B4E7"/>
                </a:solidFill>
              </a:rPr>
              <a:t>CNA Meeting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59B14-DDA7-466C-8A9B-09754F8ABCC4}"/>
              </a:ext>
            </a:extLst>
          </p:cNvPr>
          <p:cNvSpPr txBox="1"/>
          <p:nvPr/>
        </p:nvSpPr>
        <p:spPr>
          <a:xfrm>
            <a:off x="6386101" y="2428120"/>
            <a:ext cx="466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36 Community Leaders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D87632-5767-466D-9B69-09DFC2D7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34" y="1865251"/>
            <a:ext cx="4885572" cy="3598641"/>
          </a:xfrm>
          <a:prstGeom prst="rect">
            <a:avLst/>
          </a:prstGeom>
          <a:ln w="12700">
            <a:solidFill>
              <a:srgbClr val="1A468D"/>
            </a:solidFill>
          </a:ln>
          <a:effectLst>
            <a:outerShdw blurRad="139700" dist="127000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D0DDB-38B8-4CEE-BF19-4AEB5ACA2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22" y="3935359"/>
            <a:ext cx="4096610" cy="2619843"/>
          </a:xfrm>
          <a:prstGeom prst="rect">
            <a:avLst/>
          </a:prstGeom>
          <a:ln w="12700">
            <a:solidFill>
              <a:srgbClr val="1A468D"/>
            </a:solidFill>
          </a:ln>
          <a:effectLst>
            <a:outerShdw blurRad="139700" dist="127000" dir="2700000" algn="tl" rotWithShape="0">
              <a:prstClr val="black">
                <a:alpha val="27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C733AC-CE09-43B2-A033-9C3905A598B9}"/>
              </a:ext>
            </a:extLst>
          </p:cNvPr>
          <p:cNvSpPr/>
          <p:nvPr/>
        </p:nvSpPr>
        <p:spPr>
          <a:xfrm>
            <a:off x="10034832" y="5033904"/>
            <a:ext cx="1971968" cy="1724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CD7B1A4-1188-9ACC-0943-C9F108A96DDD}"/>
              </a:ext>
            </a:extLst>
          </p:cNvPr>
          <p:cNvSpPr txBox="1">
            <a:spLocks/>
          </p:cNvSpPr>
          <p:nvPr/>
        </p:nvSpPr>
        <p:spPr>
          <a:xfrm>
            <a:off x="0" y="22278"/>
            <a:ext cx="5638800" cy="76200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 Case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C81CD-FF49-C73E-E461-B1B4ED560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D81D8-1087-4766-A4B2-6E332079F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013" y="1922592"/>
            <a:ext cx="6552381" cy="4021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4F8A16-1146-43AA-84BE-3821A8456622}"/>
              </a:ext>
            </a:extLst>
          </p:cNvPr>
          <p:cNvSpPr txBox="1"/>
          <p:nvPr/>
        </p:nvSpPr>
        <p:spPr>
          <a:xfrm>
            <a:off x="3352800" y="1150740"/>
            <a:ext cx="6552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36 Community Leaders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079C1-BB26-4805-A54F-EE47078C8D2A}"/>
              </a:ext>
            </a:extLst>
          </p:cNvPr>
          <p:cNvSpPr/>
          <p:nvPr/>
        </p:nvSpPr>
        <p:spPr>
          <a:xfrm>
            <a:off x="3581400" y="2347350"/>
            <a:ext cx="5191333" cy="276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How is our Community:  1      10?</a:t>
            </a:r>
          </a:p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Working?</a:t>
            </a:r>
          </a:p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NOT Working ?</a:t>
            </a:r>
          </a:p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MISSING?</a:t>
            </a:r>
          </a:p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a perfect </a:t>
            </a:r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“10” 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look like ?</a:t>
            </a:r>
          </a:p>
          <a:p>
            <a:pPr marL="342900" indent="-342900">
              <a:spcAft>
                <a:spcPts val="10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What ACTIONS are needed 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5254CD9-D208-4182-AC91-F4361656A787}"/>
              </a:ext>
            </a:extLst>
          </p:cNvPr>
          <p:cNvSpPr/>
          <p:nvPr/>
        </p:nvSpPr>
        <p:spPr>
          <a:xfrm>
            <a:off x="7315200" y="2475282"/>
            <a:ext cx="457200" cy="16182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516E58-66D6-4A90-835B-FECA7072A992}"/>
              </a:ext>
            </a:extLst>
          </p:cNvPr>
          <p:cNvSpPr/>
          <p:nvPr/>
        </p:nvSpPr>
        <p:spPr>
          <a:xfrm>
            <a:off x="10034832" y="5033904"/>
            <a:ext cx="1971968" cy="1724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2A9FCD-FEFD-BC2C-0B51-CA50DB62DE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F6E3A-672F-7F9C-E00C-7B2960F9F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EFFBAA1-3B58-48B1-B326-77E2907211A1}"/>
              </a:ext>
            </a:extLst>
          </p:cNvPr>
          <p:cNvSpPr/>
          <p:nvPr/>
        </p:nvSpPr>
        <p:spPr>
          <a:xfrm>
            <a:off x="10034832" y="5033904"/>
            <a:ext cx="1971968" cy="1724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E979F-8F67-4151-B269-EAD60392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9196">
            <a:off x="1314820" y="886454"/>
            <a:ext cx="3288833" cy="5478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2BCEE-C478-412E-93ED-AD6FB6D13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9437">
            <a:off x="5993551" y="1281950"/>
            <a:ext cx="3241728" cy="52177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F2DC45-67F2-AC33-ACA6-B7D8927D46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CNA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F58884-2019-B9DF-C063-E31043A39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1B56E9-00D9-4D41-864E-CFE26C351644}"/>
              </a:ext>
            </a:extLst>
          </p:cNvPr>
          <p:cNvSpPr txBox="1"/>
          <p:nvPr/>
        </p:nvSpPr>
        <p:spPr>
          <a:xfrm>
            <a:off x="7612431" y="2131260"/>
            <a:ext cx="3867732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Aft>
                <a:spcPts val="10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Education</a:t>
            </a:r>
          </a:p>
          <a:p>
            <a:pPr marL="290513" indent="-290513">
              <a:spcAft>
                <a:spcPts val="10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Housing</a:t>
            </a:r>
          </a:p>
          <a:p>
            <a:pPr marL="290513" indent="-290513">
              <a:spcAft>
                <a:spcPts val="10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C00000"/>
                </a:solidFill>
              </a:rPr>
              <a:t>Transportation</a:t>
            </a:r>
          </a:p>
          <a:p>
            <a:pPr marL="290513" indent="-290513">
              <a:spcAft>
                <a:spcPts val="10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Community Development</a:t>
            </a:r>
          </a:p>
          <a:p>
            <a:pPr marL="290513" indent="-290513">
              <a:spcAft>
                <a:spcPts val="10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Job Training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8556A6-C632-4F6B-A3DB-9FBAFDED0E05}"/>
              </a:ext>
            </a:extLst>
          </p:cNvPr>
          <p:cNvGrpSpPr/>
          <p:nvPr/>
        </p:nvGrpSpPr>
        <p:grpSpPr>
          <a:xfrm rot="21337077">
            <a:off x="1783721" y="1245872"/>
            <a:ext cx="4878258" cy="4990431"/>
            <a:chOff x="1159407" y="1471961"/>
            <a:chExt cx="4561168" cy="46166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F935E5-DD98-4FF9-82CB-6BE328910108}"/>
                </a:ext>
              </a:extLst>
            </p:cNvPr>
            <p:cNvSpPr/>
            <p:nvPr/>
          </p:nvSpPr>
          <p:spPr>
            <a:xfrm>
              <a:off x="1159407" y="1471961"/>
              <a:ext cx="4561168" cy="4616605"/>
            </a:xfrm>
            <a:prstGeom prst="rect">
              <a:avLst/>
            </a:prstGeom>
            <a:solidFill>
              <a:schemeClr val="bg1"/>
            </a:solidFill>
            <a:ln w="19050"/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FF200F-9F18-45B2-ABF4-CA56BE63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7130" y="1965017"/>
              <a:ext cx="4465722" cy="401981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73BBFE-ADE6-4D7A-9B15-FC87E53D673F}"/>
                </a:ext>
              </a:extLst>
            </p:cNvPr>
            <p:cNvSpPr txBox="1"/>
            <p:nvPr/>
          </p:nvSpPr>
          <p:spPr>
            <a:xfrm>
              <a:off x="1332411" y="1558999"/>
              <a:ext cx="4215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solidFill>
                    <a:srgbClr val="C00000"/>
                  </a:solidFill>
                </a:rPr>
                <a:t>Potential Projects – Longwood Rotary Club</a:t>
              </a:r>
            </a:p>
          </p:txBody>
        </p:sp>
      </p:grpSp>
      <p:sp>
        <p:nvSpPr>
          <p:cNvPr id="5" name="Right Brace 4">
            <a:extLst>
              <a:ext uri="{FF2B5EF4-FFF2-40B4-BE49-F238E27FC236}">
                <a16:creationId xmlns:a16="http://schemas.microsoft.com/office/drawing/2014/main" id="{8816AAB6-3133-442E-B28D-EEEC42E3909D}"/>
              </a:ext>
            </a:extLst>
          </p:cNvPr>
          <p:cNvSpPr/>
          <p:nvPr/>
        </p:nvSpPr>
        <p:spPr>
          <a:xfrm>
            <a:off x="6632443" y="1676714"/>
            <a:ext cx="979988" cy="4121743"/>
          </a:xfrm>
          <a:prstGeom prst="rightBrace">
            <a:avLst>
              <a:gd name="adj1" fmla="val 52765"/>
              <a:gd name="adj2" fmla="val 44064"/>
            </a:avLst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38DF3-216F-4A46-A5AF-83DBC9375D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869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– 25 Potential Projects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FE8E3C-DE67-4083-96F2-C6DD2E363F38}"/>
              </a:ext>
            </a:extLst>
          </p:cNvPr>
          <p:cNvSpPr/>
          <p:nvPr/>
        </p:nvSpPr>
        <p:spPr>
          <a:xfrm>
            <a:off x="10496460" y="5000069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B7AFF8-00B2-B61C-1CA4-6803C79BF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DF5D8-A534-4951-9405-1C7F4B407A96}"/>
              </a:ext>
            </a:extLst>
          </p:cNvPr>
          <p:cNvSpPr txBox="1"/>
          <p:nvPr/>
        </p:nvSpPr>
        <p:spPr>
          <a:xfrm>
            <a:off x="1066800" y="1155739"/>
            <a:ext cx="5257800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Pre-K Education </a:t>
            </a:r>
          </a:p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Parenting Classes </a:t>
            </a:r>
          </a:p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Kindergarten Readiness </a:t>
            </a:r>
          </a:p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Adult Literacy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0870DE-9872-445A-932F-69FE1A6B36FF}"/>
              </a:ext>
            </a:extLst>
          </p:cNvPr>
          <p:cNvCxnSpPr>
            <a:cxnSpLocks/>
          </p:cNvCxnSpPr>
          <p:nvPr/>
        </p:nvCxnSpPr>
        <p:spPr>
          <a:xfrm>
            <a:off x="1141476" y="3202993"/>
            <a:ext cx="46497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EEA5E46-3BCB-4827-A9A1-CD2772E6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270622"/>
            <a:ext cx="3836143" cy="1914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25E68B-0D96-490B-99FD-30B0314DED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88371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 #1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925EB74-9496-4D97-9A64-DC46036FC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903337"/>
              </p:ext>
            </p:extLst>
          </p:nvPr>
        </p:nvGraphicFramePr>
        <p:xfrm>
          <a:off x="509016" y="3590628"/>
          <a:ext cx="1662969" cy="115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545680" imgH="5919840" progId="">
                  <p:embed/>
                </p:oleObj>
              </mc:Choice>
              <mc:Fallback>
                <p:oleObj r:id="rId4" imgW="8545680" imgH="5919840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A63E497-A471-4580-9CC2-55B9740835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016" y="3590628"/>
                        <a:ext cx="1662969" cy="115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DC6929C-19A7-4291-93BA-2888F27C2CA7}"/>
              </a:ext>
            </a:extLst>
          </p:cNvPr>
          <p:cNvSpPr txBox="1"/>
          <p:nvPr/>
        </p:nvSpPr>
        <p:spPr>
          <a:xfrm>
            <a:off x="2286000" y="3295594"/>
            <a:ext cx="86106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Support Maternal Health &amp; Child Consortium’s  Parenting Classes - </a:t>
            </a:r>
            <a:r>
              <a:rPr lang="en-US" sz="2800" dirty="0">
                <a:solidFill>
                  <a:srgbClr val="C00000"/>
                </a:solidFill>
              </a:rPr>
              <a:t>$8,800 + Volunteers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Support Pre-K Need Based Scholarships - </a:t>
            </a:r>
            <a:r>
              <a:rPr lang="en-US" sz="2800" dirty="0">
                <a:solidFill>
                  <a:srgbClr val="C00000"/>
                </a:solidFill>
              </a:rPr>
              <a:t>$27,000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- </a:t>
            </a:r>
            <a:r>
              <a:rPr lang="en-US" dirty="0"/>
              <a:t>Tick Tock Early Learning Center </a:t>
            </a:r>
            <a:br>
              <a:rPr lang="en-US" dirty="0"/>
            </a:br>
            <a:r>
              <a:rPr lang="en-US" dirty="0"/>
              <a:t>   - First Presbyterian Church</a:t>
            </a:r>
            <a:br>
              <a:rPr lang="en-US" dirty="0"/>
            </a:br>
            <a:r>
              <a:rPr lang="en-US" dirty="0"/>
              <a:t>   - Ducklings Early Learning Center</a:t>
            </a:r>
            <a:br>
              <a:rPr lang="en-US" dirty="0"/>
            </a:br>
            <a:r>
              <a:rPr lang="en-US" dirty="0"/>
              <a:t>   - Kennett Square Pre-School Cooperative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52730-9E4B-E38E-BA95-BF62BE04D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DF5D8-A534-4951-9405-1C7F4B407A96}"/>
              </a:ext>
            </a:extLst>
          </p:cNvPr>
          <p:cNvSpPr txBox="1"/>
          <p:nvPr/>
        </p:nvSpPr>
        <p:spPr>
          <a:xfrm>
            <a:off x="1069848" y="1295400"/>
            <a:ext cx="67056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Need additional “Workforce Housing”</a:t>
            </a:r>
          </a:p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Sustainable Housing Repairs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0870DE-9872-445A-932F-69FE1A6B36FF}"/>
              </a:ext>
            </a:extLst>
          </p:cNvPr>
          <p:cNvCxnSpPr/>
          <p:nvPr/>
        </p:nvCxnSpPr>
        <p:spPr>
          <a:xfrm>
            <a:off x="1447800" y="2514600"/>
            <a:ext cx="342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C6929C-19A7-4291-93BA-2888F27C2CA7}"/>
              </a:ext>
            </a:extLst>
          </p:cNvPr>
          <p:cNvSpPr txBox="1"/>
          <p:nvPr/>
        </p:nvSpPr>
        <p:spPr>
          <a:xfrm>
            <a:off x="1752600" y="2642556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Partner with Habitat for Humanity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 - </a:t>
            </a:r>
            <a:r>
              <a:rPr lang="en-US" sz="2800" dirty="0">
                <a:solidFill>
                  <a:srgbClr val="C00000"/>
                </a:solidFill>
              </a:rPr>
              <a:t>$50,000 + Volunteers 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    to construct 40 homes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Partner with Good Neighbors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 -  </a:t>
            </a:r>
            <a:r>
              <a:rPr lang="en-US" sz="2800" dirty="0">
                <a:solidFill>
                  <a:srgbClr val="C00000"/>
                </a:solidFill>
              </a:rPr>
              <a:t>$8,000 + Volunteers 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      for housing repairs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A347-6ADF-4F19-84D5-3793FBB3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94" y="1434741"/>
            <a:ext cx="4031791" cy="169153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58A0781-FE5B-438C-97B9-EC7B5C3DCC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010" y="38993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Housing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B9126D-C046-45DE-8D6E-F7CB986FF1CC}"/>
              </a:ext>
            </a:extLst>
          </p:cNvPr>
          <p:cNvSpPr/>
          <p:nvPr/>
        </p:nvSpPr>
        <p:spPr>
          <a:xfrm>
            <a:off x="10496460" y="47119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BF0C8-E11B-48BB-A965-F521AED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725" y="3406589"/>
            <a:ext cx="3529527" cy="231347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E9A04F7-C004-4346-8391-143A3E56B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100640"/>
              </p:ext>
            </p:extLst>
          </p:nvPr>
        </p:nvGraphicFramePr>
        <p:xfrm>
          <a:off x="228600" y="2734201"/>
          <a:ext cx="1662969" cy="115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545680" imgH="5919840" progId="">
                  <p:embed/>
                </p:oleObj>
              </mc:Choice>
              <mc:Fallback>
                <p:oleObj r:id="rId5" imgW="8545680" imgH="591984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925EB74-9496-4D97-9A64-DC46036FC8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2734201"/>
                        <a:ext cx="1662969" cy="115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4FA1F-782A-9EC5-34E7-8DDC79E10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7688C5-0B75-4A49-A9BF-2A5537F8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992392"/>
            <a:ext cx="3266204" cy="275304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54192"/>
            <a:ext cx="74676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Assessment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11582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  <a:latin typeface="+mn-lt"/>
              </a:rPr>
              <a:t>Surveys </a:t>
            </a:r>
            <a:br>
              <a:rPr lang="en-US" sz="3600" dirty="0">
                <a:solidFill>
                  <a:schemeClr val="tx2"/>
                </a:solidFill>
                <a:latin typeface="+mn-lt"/>
              </a:rPr>
            </a:br>
            <a:r>
              <a:rPr lang="en-US" sz="3600" dirty="0">
                <a:solidFill>
                  <a:schemeClr val="tx2"/>
                </a:solidFill>
                <a:latin typeface="+mn-lt"/>
              </a:rPr>
              <a:t>- written, conversations, online</a:t>
            </a:r>
          </a:p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  <a:latin typeface="+mn-lt"/>
              </a:rPr>
              <a:t>Asset Inventory </a:t>
            </a:r>
            <a:br>
              <a:rPr lang="en-US" sz="3600" dirty="0">
                <a:solidFill>
                  <a:schemeClr val="tx2"/>
                </a:solidFill>
                <a:latin typeface="+mn-lt"/>
              </a:rPr>
            </a:br>
            <a:r>
              <a:rPr lang="en-US" sz="3600" dirty="0">
                <a:solidFill>
                  <a:schemeClr val="tx2"/>
                </a:solidFill>
                <a:latin typeface="+mn-lt"/>
              </a:rPr>
              <a:t>- walk and sit around, observe what’s valuable</a:t>
            </a:r>
          </a:p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  <a:latin typeface="+mn-lt"/>
              </a:rPr>
              <a:t>Community Mapping </a:t>
            </a:r>
            <a:br>
              <a:rPr lang="en-US" sz="3600" dirty="0">
                <a:solidFill>
                  <a:schemeClr val="tx2"/>
                </a:solidFill>
                <a:latin typeface="+mn-lt"/>
              </a:rPr>
            </a:br>
            <a:r>
              <a:rPr lang="en-US" sz="3600" dirty="0">
                <a:solidFill>
                  <a:schemeClr val="tx2"/>
                </a:solidFill>
                <a:latin typeface="+mn-lt"/>
              </a:rPr>
              <a:t>- draw a map, ask how often places are visited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9917F4-C62B-4294-C72F-1DFF96BDC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0DF5D8-A534-4951-9405-1C7F4B407A96}"/>
              </a:ext>
            </a:extLst>
          </p:cNvPr>
          <p:cNvSpPr txBox="1"/>
          <p:nvPr/>
        </p:nvSpPr>
        <p:spPr>
          <a:xfrm>
            <a:off x="762000" y="1267688"/>
            <a:ext cx="67056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Reduce Transportation Costs</a:t>
            </a:r>
          </a:p>
          <a:p>
            <a:pPr marL="342900" indent="-342900">
              <a:spcAft>
                <a:spcPts val="3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Increase Transportation Availability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0870DE-9872-445A-932F-69FE1A6B36FF}"/>
              </a:ext>
            </a:extLst>
          </p:cNvPr>
          <p:cNvCxnSpPr/>
          <p:nvPr/>
        </p:nvCxnSpPr>
        <p:spPr>
          <a:xfrm>
            <a:off x="914400" y="2446245"/>
            <a:ext cx="342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245A0459-04EA-4E0A-8B7A-3C82464E22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1214" y="43991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Transportation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ABFE26-74F6-4A84-A7BE-C19EE7C3E1B4}"/>
              </a:ext>
            </a:extLst>
          </p:cNvPr>
          <p:cNvSpPr/>
          <p:nvPr/>
        </p:nvSpPr>
        <p:spPr>
          <a:xfrm>
            <a:off x="10363200" y="4678123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21323B-8F96-46FB-BFAF-59412ECF0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633" y="1350512"/>
            <a:ext cx="2853057" cy="2345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E6D22B-4C69-4FB6-8D38-AF50CB4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578" y="3410910"/>
            <a:ext cx="2783234" cy="191275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032617A-2E3F-410E-AD16-78A36E5FFA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87252"/>
              </p:ext>
            </p:extLst>
          </p:nvPr>
        </p:nvGraphicFramePr>
        <p:xfrm>
          <a:off x="228600" y="2624192"/>
          <a:ext cx="1662969" cy="115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545680" imgH="5919840" progId="">
                  <p:embed/>
                </p:oleObj>
              </mc:Choice>
              <mc:Fallback>
                <p:oleObj r:id="rId5" imgW="8545680" imgH="5919840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E9A04F7-C004-4346-8391-143A3E56B9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2624192"/>
                        <a:ext cx="1662969" cy="115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DC6929C-19A7-4291-93BA-2888F27C2CA7}"/>
              </a:ext>
            </a:extLst>
          </p:cNvPr>
          <p:cNvSpPr txBox="1"/>
          <p:nvPr/>
        </p:nvSpPr>
        <p:spPr>
          <a:xfrm>
            <a:off x="1828800" y="2786603"/>
            <a:ext cx="944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Auto Repair – “Trusted Partner Network”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“Car Buyer Assistance” Program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Find “Great Value” cars inspected and validated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Seek low financing rates for car purchases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Short term / low-cost rental programs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Provide educational offerings for car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maintenance insurance and purchase</a:t>
            </a:r>
          </a:p>
          <a:p>
            <a:pPr marL="342900" indent="-342900"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Develop volunteer driver program – Volunteer Driver Campaign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E2C28-F63C-E0DF-2308-00FD589EB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F18DC3-C843-4BD2-B27F-581E1CE5B151}"/>
              </a:ext>
            </a:extLst>
          </p:cNvPr>
          <p:cNvSpPr/>
          <p:nvPr/>
        </p:nvSpPr>
        <p:spPr>
          <a:xfrm>
            <a:off x="10071571" y="46357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F3EEC-85B8-49BC-AA42-4BE6EFD5E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71" y="2909861"/>
            <a:ext cx="5392814" cy="3157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DF5D8-A534-4951-9405-1C7F4B407A96}"/>
              </a:ext>
            </a:extLst>
          </p:cNvPr>
          <p:cNvSpPr txBox="1"/>
          <p:nvPr/>
        </p:nvSpPr>
        <p:spPr>
          <a:xfrm>
            <a:off x="762000" y="1143000"/>
            <a:ext cx="7924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Assess the ongoing success of current initiatives.</a:t>
            </a:r>
          </a:p>
          <a:p>
            <a:pPr marL="342900" indent="-342900">
              <a:spcAft>
                <a:spcPts val="12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Expand solutions in the three priority areas…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i="1" dirty="0">
                <a:solidFill>
                  <a:schemeClr val="bg2">
                    <a:lumMod val="10000"/>
                  </a:schemeClr>
                </a:solidFill>
              </a:rPr>
              <a:t>  (Education – Transportation – Housing)</a:t>
            </a:r>
          </a:p>
          <a:p>
            <a:pPr marL="342900" indent="-342900">
              <a:spcAft>
                <a:spcPts val="12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Re-visit the Community Needs Assessment (CNA) process for additional community impact ideas and opportunities. Meet again with leaders ~January 2020.</a:t>
            </a:r>
          </a:p>
          <a:p>
            <a:pPr marL="342900" indent="-342900">
              <a:spcAft>
                <a:spcPts val="1200"/>
              </a:spcAft>
              <a:buClr>
                <a:srgbClr val="01B4E7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Expand our own volunteer labor commitments to support new 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longer-term projects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- Habitat for Humanity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- Good Works,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- pre-School Education,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- other NEW Ventures, etc.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0CAA87-EB09-4402-8CBD-EA2EF49A6A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341" y="0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 To SUCCESS !!!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972E6-1F84-BB35-C4CA-86C069437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A0F0B2-A4B1-4B98-BF4B-6F70AFB7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328" y="1824612"/>
            <a:ext cx="3757665" cy="4468232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0EC12C3B-E211-4B38-BCF9-EDDE639E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535" y="1744224"/>
            <a:ext cx="3757665" cy="4629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47DC03-931B-4092-AE7A-8D2C80C55257}"/>
              </a:ext>
            </a:extLst>
          </p:cNvPr>
          <p:cNvSpPr txBox="1"/>
          <p:nvPr/>
        </p:nvSpPr>
        <p:spPr>
          <a:xfrm>
            <a:off x="2514600" y="10668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“Service Above Self”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D01D5-A436-4B0D-BEF1-901684AD0184}"/>
              </a:ext>
            </a:extLst>
          </p:cNvPr>
          <p:cNvSpPr/>
          <p:nvPr/>
        </p:nvSpPr>
        <p:spPr>
          <a:xfrm>
            <a:off x="10456786" y="50929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58DA5-6106-21F8-5E18-4842DB14C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C7572A9F-8227-4A71-AD6E-1D3D5B95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220" y="1066800"/>
            <a:ext cx="5445559" cy="5486400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76200" dist="1778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4810B-5597-446E-A939-E774AE706E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05FD15-8CA5-4B33-BBD1-5A613D01BF9F}"/>
              </a:ext>
            </a:extLst>
          </p:cNvPr>
          <p:cNvSpPr/>
          <p:nvPr/>
        </p:nvSpPr>
        <p:spPr>
          <a:xfrm>
            <a:off x="10456786" y="50929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F9507-C9C7-C895-60D8-6C5BDDC3C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43F688-3922-486D-B926-7F80199EB794}"/>
              </a:ext>
            </a:extLst>
          </p:cNvPr>
          <p:cNvSpPr/>
          <p:nvPr/>
        </p:nvSpPr>
        <p:spPr>
          <a:xfrm>
            <a:off x="10456786" y="509293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254ED-C109-46ED-81E0-49ADAFA22B16}"/>
              </a:ext>
            </a:extLst>
          </p:cNvPr>
          <p:cNvSpPr txBox="1"/>
          <p:nvPr/>
        </p:nvSpPr>
        <p:spPr>
          <a:xfrm>
            <a:off x="3647331" y="1600200"/>
            <a:ext cx="874395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1500"/>
              </a:spcAft>
            </a:pPr>
            <a:r>
              <a:rPr lang="en-US" sz="4000" dirty="0">
                <a:solidFill>
                  <a:srgbClr val="C00000"/>
                </a:solidFill>
              </a:rPr>
              <a:t>DO IT NOW !!!</a:t>
            </a:r>
          </a:p>
          <a:p>
            <a:pPr marL="342900" indent="-342900" algn="ctr">
              <a:spcAft>
                <a:spcPts val="1500"/>
              </a:spcAft>
            </a:pPr>
            <a:r>
              <a:rPr lang="en-US" sz="4000" dirty="0">
                <a:solidFill>
                  <a:srgbClr val="1A468D"/>
                </a:solidFill>
              </a:rPr>
              <a:t>Build Excitement !!!</a:t>
            </a:r>
            <a:br>
              <a:rPr lang="en-US" sz="1600" dirty="0">
                <a:solidFill>
                  <a:srgbClr val="1A468D"/>
                </a:solidFill>
              </a:rPr>
            </a:br>
            <a:endParaRPr lang="en-US" sz="1600" dirty="0">
              <a:solidFill>
                <a:srgbClr val="1A468D"/>
              </a:solidFill>
            </a:endParaRPr>
          </a:p>
          <a:p>
            <a:pPr marL="342900" indent="-342900" algn="ctr">
              <a:spcAft>
                <a:spcPts val="600"/>
              </a:spcAft>
            </a:pPr>
            <a:r>
              <a:rPr lang="en-US" sz="3200" dirty="0">
                <a:solidFill>
                  <a:srgbClr val="1A468D"/>
                </a:solidFill>
              </a:rPr>
              <a:t>Plan &amp; Prepare NOW</a:t>
            </a:r>
          </a:p>
          <a:p>
            <a:pPr marL="342900" indent="-342900" algn="ctr">
              <a:spcAft>
                <a:spcPts val="600"/>
              </a:spcAft>
            </a:pPr>
            <a:r>
              <a:rPr lang="en-US" sz="3200" dirty="0">
                <a:solidFill>
                  <a:srgbClr val="1A468D"/>
                </a:solidFill>
              </a:rPr>
              <a:t>Execute in Spring: </a:t>
            </a:r>
            <a:r>
              <a:rPr lang="en-US" sz="3200" u="sng" dirty="0">
                <a:solidFill>
                  <a:srgbClr val="1A468D"/>
                </a:solidFill>
              </a:rPr>
              <a:t>Before</a:t>
            </a:r>
            <a:r>
              <a:rPr lang="en-US" sz="3200" dirty="0">
                <a:solidFill>
                  <a:srgbClr val="1A468D"/>
                </a:solidFill>
              </a:rPr>
              <a:t> Mid-June</a:t>
            </a:r>
          </a:p>
          <a:p>
            <a:pPr marL="342900" indent="-342900" algn="ctr">
              <a:spcAft>
                <a:spcPts val="600"/>
              </a:spcAft>
            </a:pPr>
            <a:r>
              <a:rPr lang="en-US" sz="3200" dirty="0">
                <a:solidFill>
                  <a:srgbClr val="1A468D"/>
                </a:solidFill>
              </a:rPr>
              <a:t>Sets Up the Next Rotary Year: 2025-2026</a:t>
            </a:r>
            <a:endParaRPr lang="en-US" sz="4000" dirty="0">
              <a:solidFill>
                <a:srgbClr val="1A468D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5D658E-E359-4881-AC3E-D83BFBDDCD9D}"/>
              </a:ext>
            </a:extLst>
          </p:cNvPr>
          <p:cNvCxnSpPr>
            <a:cxnSpLocks/>
          </p:cNvCxnSpPr>
          <p:nvPr/>
        </p:nvCxnSpPr>
        <p:spPr>
          <a:xfrm>
            <a:off x="4919853" y="3276600"/>
            <a:ext cx="6293338" cy="0"/>
          </a:xfrm>
          <a:prstGeom prst="line">
            <a:avLst/>
          </a:prstGeom>
          <a:ln w="50800">
            <a:solidFill>
              <a:srgbClr val="E600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8065300-3194-492F-B2BA-44C85F9C53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82" y="-4482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to Conduct a CNA?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34B7C8-A1C2-4A44-8FF7-23454711A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876214"/>
            <a:ext cx="3217563" cy="27456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D9740-A60F-8627-1709-D737B271A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427B29-BB15-4DD9-B677-3504617BE62F}"/>
              </a:ext>
            </a:extLst>
          </p:cNvPr>
          <p:cNvSpPr txBox="1"/>
          <p:nvPr/>
        </p:nvSpPr>
        <p:spPr>
          <a:xfrm>
            <a:off x="3615655" y="1804397"/>
            <a:ext cx="8077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If You Want to Find Your Self…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  </a:t>
            </a:r>
          </a:p>
          <a:p>
            <a:r>
              <a:rPr lang="en-US" sz="4000" dirty="0">
                <a:solidFill>
                  <a:srgbClr val="C00000"/>
                </a:solidFill>
              </a:rPr>
              <a:t>     Get Lost in Service to Others 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AFB59-C6AC-4739-A7BB-C80B6AFB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53" y="4386495"/>
            <a:ext cx="5165048" cy="1975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73D7C-ED5C-4270-BDF9-25F89B5E04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Quote of the Day…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116CF-1630-471E-B880-565A3C8E8DFB}"/>
              </a:ext>
            </a:extLst>
          </p:cNvPr>
          <p:cNvSpPr txBox="1"/>
          <p:nvPr/>
        </p:nvSpPr>
        <p:spPr>
          <a:xfrm>
            <a:off x="7408961" y="3404835"/>
            <a:ext cx="475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2">
                    <a:lumMod val="10000"/>
                  </a:schemeClr>
                </a:solidFill>
              </a:rPr>
              <a:t>- Mahatma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</a:rPr>
              <a:t>Gandi</a:t>
            </a:r>
            <a:endParaRPr lang="en-US" sz="36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EEC454-8EFA-4E3E-ADC4-45C2A482C921}"/>
              </a:ext>
            </a:extLst>
          </p:cNvPr>
          <p:cNvSpPr/>
          <p:nvPr/>
        </p:nvSpPr>
        <p:spPr>
          <a:xfrm>
            <a:off x="10456786" y="4776142"/>
            <a:ext cx="1582814" cy="1612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4E16CE-D308-4AAC-968D-32323F661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7" y="4151406"/>
            <a:ext cx="1994621" cy="2201292"/>
          </a:xfrm>
          <a:prstGeom prst="rect">
            <a:avLst/>
          </a:prstGeom>
        </p:spPr>
      </p:pic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2911354-1161-EC36-1273-B1537ECF3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3" y="836680"/>
            <a:ext cx="1830464" cy="25146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E5204E-9B1C-D7F4-3A3F-3AED811FD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427B29-BB15-4DD9-B677-3504617BE62F}"/>
              </a:ext>
            </a:extLst>
          </p:cNvPr>
          <p:cNvSpPr txBox="1"/>
          <p:nvPr/>
        </p:nvSpPr>
        <p:spPr>
          <a:xfrm>
            <a:off x="3733800" y="1124484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B4E7"/>
                </a:solidFill>
              </a:rPr>
              <a:t>Questions …?</a:t>
            </a:r>
            <a:br>
              <a:rPr lang="en-US" sz="4000" dirty="0">
                <a:solidFill>
                  <a:srgbClr val="01B4E7"/>
                </a:solidFill>
              </a:rPr>
            </a:br>
            <a:r>
              <a:rPr lang="en-US" sz="4000" dirty="0">
                <a:solidFill>
                  <a:srgbClr val="01B4E7"/>
                </a:solidFill>
              </a:rPr>
              <a:t>     Comments …?</a:t>
            </a:r>
            <a:br>
              <a:rPr lang="en-US" sz="4000" dirty="0">
                <a:solidFill>
                  <a:srgbClr val="01B4E7"/>
                </a:solidFill>
              </a:rPr>
            </a:br>
            <a:r>
              <a:rPr lang="en-US" sz="4000" dirty="0">
                <a:solidFill>
                  <a:srgbClr val="01B4E7"/>
                </a:solidFill>
              </a:rPr>
              <a:t>           Thoughts…?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AFB59-C6AC-4739-A7BB-C80B6AFB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157035"/>
            <a:ext cx="8567507" cy="3276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73D7C-ED5C-4270-BDF9-25F89B5E04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00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????????</a:t>
            </a:r>
          </a:p>
        </p:txBody>
      </p:sp>
      <p:pic>
        <p:nvPicPr>
          <p:cNvPr id="3" name="Picture 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1882375-D5C2-248D-94F3-38D99C928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3" y="836680"/>
            <a:ext cx="1830464" cy="2514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23187-E993-9122-FCB6-2877C4590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8CC2D-72D6-9AD0-74E3-9CAE053D6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5F1BD-2C01-9F7C-60A8-06954A7E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157035"/>
            <a:ext cx="8567507" cy="3276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024F08-3040-6BE3-123E-ECA19E1D64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00"/>
            <a:ext cx="11734800" cy="762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B66BD-C285-AFD9-33EC-64F3A542185E}"/>
              </a:ext>
            </a:extLst>
          </p:cNvPr>
          <p:cNvSpPr txBox="1"/>
          <p:nvPr/>
        </p:nvSpPr>
        <p:spPr>
          <a:xfrm>
            <a:off x="3124200" y="17526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1B4E7"/>
                </a:solidFill>
              </a:rPr>
              <a:t>Thanks for Listening !!!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5B06F8F-AC79-65C2-480D-CD0BB515F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3" y="836680"/>
            <a:ext cx="1830464" cy="25146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98177-CDAC-E6E2-89D3-286D3DF8E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905000"/>
            <a:ext cx="1196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  <a:latin typeface="+mn-lt"/>
              </a:rPr>
              <a:t>Daily Activities Schedule </a:t>
            </a:r>
            <a:br>
              <a:rPr lang="en-US" sz="3600" dirty="0">
                <a:solidFill>
                  <a:srgbClr val="000000"/>
                </a:solidFill>
                <a:latin typeface="+mn-lt"/>
              </a:rPr>
            </a:br>
            <a:r>
              <a:rPr lang="en-US" sz="3600" dirty="0">
                <a:solidFill>
                  <a:srgbClr val="000000"/>
                </a:solidFill>
                <a:latin typeface="+mn-lt"/>
              </a:rPr>
              <a:t>- work and visitation habits of residents </a:t>
            </a:r>
            <a:br>
              <a:rPr lang="en-US" sz="3600" dirty="0">
                <a:solidFill>
                  <a:srgbClr val="000000"/>
                </a:solidFill>
                <a:latin typeface="+mn-lt"/>
              </a:rPr>
            </a:br>
            <a:r>
              <a:rPr lang="en-US" sz="3600" dirty="0">
                <a:solidFill>
                  <a:srgbClr val="000000"/>
                </a:solidFill>
                <a:latin typeface="+mn-lt"/>
              </a:rPr>
              <a:t>  and local employees</a:t>
            </a:r>
          </a:p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3600" dirty="0">
                <a:solidFill>
                  <a:srgbClr val="C00000"/>
                </a:solidFill>
                <a:latin typeface="+mn-lt"/>
              </a:rPr>
              <a:t>Community Café </a:t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000000"/>
                </a:solidFill>
                <a:latin typeface="+mn-lt"/>
              </a:rPr>
              <a:t>- ask people the general perception of their community.</a:t>
            </a:r>
            <a:br>
              <a:rPr lang="en-US" sz="3600" dirty="0">
                <a:solidFill>
                  <a:srgbClr val="000000"/>
                </a:solidFill>
                <a:latin typeface="+mn-lt"/>
              </a:rPr>
            </a:br>
            <a:r>
              <a:rPr lang="en-US" sz="3600" dirty="0">
                <a:solidFill>
                  <a:srgbClr val="000000"/>
                </a:solidFill>
                <a:latin typeface="+mn-lt"/>
              </a:rPr>
              <a:t>  Invited or random….</a:t>
            </a:r>
          </a:p>
          <a:p>
            <a:pPr marL="463550" indent="-463550">
              <a:spcAft>
                <a:spcPts val="600"/>
              </a:spcAft>
              <a:buClr>
                <a:srgbClr val="00AEEF"/>
              </a:buClr>
              <a:buFont typeface="Wingdings" pitchFamily="2" charset="2"/>
              <a:buChar char="ü"/>
            </a:pPr>
            <a:r>
              <a:rPr lang="en-US" sz="4400" dirty="0">
                <a:solidFill>
                  <a:srgbClr val="C00000"/>
                </a:solidFill>
                <a:latin typeface="+mn-lt"/>
              </a:rPr>
              <a:t>Focus Group – Planned Conversation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275417-E8CA-4ABD-A298-A9C137D8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4779962"/>
            <a:ext cx="11201400" cy="2057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5C935B-8398-4C0B-F4B0-4181C984A5F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CF01AE-7783-C573-2720-1AA07519B0C7}"/>
              </a:ext>
            </a:extLst>
          </p:cNvPr>
          <p:cNvSpPr txBox="1">
            <a:spLocks/>
          </p:cNvSpPr>
          <p:nvPr/>
        </p:nvSpPr>
        <p:spPr>
          <a:xfrm>
            <a:off x="457200" y="1154192"/>
            <a:ext cx="74676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Assessment Tools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5188E-57FF-8C78-40EE-46CB02AFB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992392"/>
            <a:ext cx="3266204" cy="275304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E8F5E7-0126-CDA7-6F49-E02693563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" y="1152144"/>
            <a:ext cx="9448800" cy="838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Leadership Focus 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F4412-625D-4195-AA58-A4B15BEC352F}"/>
              </a:ext>
            </a:extLst>
          </p:cNvPr>
          <p:cNvSpPr txBox="1"/>
          <p:nvPr/>
        </p:nvSpPr>
        <p:spPr>
          <a:xfrm>
            <a:off x="717645" y="2057400"/>
            <a:ext cx="1135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+mn-lt"/>
              </a:rPr>
              <a:t>Purpose</a:t>
            </a:r>
            <a:endParaRPr lang="en-US" sz="4000" b="1" u="sng" dirty="0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Bring Community Leaders and Active</a:t>
            </a:r>
            <a:br>
              <a:rPr lang="en-US" sz="3200" dirty="0">
                <a:solidFill>
                  <a:srgbClr val="000000"/>
                </a:solidFill>
                <a:latin typeface="+mn-lt"/>
              </a:rPr>
            </a:br>
            <a:r>
              <a:rPr lang="en-US" sz="3200" dirty="0">
                <a:solidFill>
                  <a:srgbClr val="000000"/>
                </a:solidFill>
                <a:latin typeface="+mn-lt"/>
              </a:rPr>
              <a:t>“Stakeholders” to Share Their Views </a:t>
            </a:r>
            <a:br>
              <a:rPr lang="en-US" sz="3200" dirty="0">
                <a:solidFill>
                  <a:srgbClr val="000000"/>
                </a:solidFill>
                <a:latin typeface="+mn-lt"/>
              </a:rPr>
            </a:br>
            <a:r>
              <a:rPr lang="en-US" sz="3200" dirty="0">
                <a:solidFill>
                  <a:srgbClr val="000000"/>
                </a:solidFill>
                <a:latin typeface="+mn-lt"/>
              </a:rPr>
              <a:t>About the Community. </a:t>
            </a:r>
            <a:br>
              <a:rPr lang="en-US" sz="3200" dirty="0">
                <a:solidFill>
                  <a:srgbClr val="000000"/>
                </a:solidFill>
                <a:latin typeface="+mn-lt"/>
              </a:rPr>
            </a:br>
            <a:endParaRPr lang="en-US" sz="200" dirty="0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1. It’s A </a:t>
            </a:r>
            <a:r>
              <a:rPr lang="en-US" sz="3200" u="sng" dirty="0">
                <a:solidFill>
                  <a:srgbClr val="00AEEF"/>
                </a:solidFill>
                <a:latin typeface="+mn-lt"/>
              </a:rPr>
              <a:t>CONVERSATION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2. Requires Careful </a:t>
            </a:r>
            <a:r>
              <a:rPr lang="en-US" sz="3200" u="sng" dirty="0">
                <a:solidFill>
                  <a:srgbClr val="00AEEF"/>
                </a:solidFill>
                <a:latin typeface="+mn-lt"/>
              </a:rPr>
              <a:t>PLANNING</a:t>
            </a:r>
            <a:r>
              <a:rPr lang="en-US" sz="3200" dirty="0">
                <a:solidFill>
                  <a:srgbClr val="00AEEF"/>
                </a:solidFill>
                <a:latin typeface="+mn-lt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3. Requires Purposeful &amp; Precise </a:t>
            </a:r>
            <a:r>
              <a:rPr lang="en-US" sz="3200" u="sng" dirty="0">
                <a:solidFill>
                  <a:srgbClr val="00AEEF"/>
                </a:solidFill>
                <a:latin typeface="+mn-lt"/>
              </a:rPr>
              <a:t>LISTENING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Skills.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0CA6CD-5F00-44A9-AA3D-1AA295F3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084078"/>
            <a:ext cx="3628790" cy="312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7F8F9-EB63-3F33-7FA2-D824579E2F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06092-8420-8FD0-310E-95996707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30881E-84B6-4294-B772-37F05282DF54}"/>
              </a:ext>
            </a:extLst>
          </p:cNvPr>
          <p:cNvSpPr txBox="1"/>
          <p:nvPr/>
        </p:nvSpPr>
        <p:spPr>
          <a:xfrm>
            <a:off x="717644" y="1752600"/>
            <a:ext cx="118553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C00000"/>
                </a:solidFill>
                <a:latin typeface="+mn-lt"/>
              </a:rPr>
              <a:t>Opportunity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1. Positions Rotary As </a:t>
            </a:r>
            <a:r>
              <a:rPr lang="en-US" sz="3200" u="sng" dirty="0">
                <a:solidFill>
                  <a:srgbClr val="000000"/>
                </a:solidFill>
                <a:latin typeface="+mn-lt"/>
              </a:rPr>
              <a:t>THE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Community Leader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2. Bring Leaders (</a:t>
            </a:r>
            <a:r>
              <a:rPr lang="en-US" sz="3200" i="1" dirty="0">
                <a:solidFill>
                  <a:srgbClr val="000000"/>
                </a:solidFill>
                <a:latin typeface="+mn-lt"/>
              </a:rPr>
              <a:t>and Egos!)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Together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3. Allows Exchange Of Varying Views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4. Begins Community “Alignment” </a:t>
            </a:r>
            <a:br>
              <a:rPr lang="en-US" sz="3200" dirty="0">
                <a:solidFill>
                  <a:srgbClr val="000000"/>
                </a:solidFill>
                <a:latin typeface="+mn-lt"/>
              </a:rPr>
            </a:br>
            <a:r>
              <a:rPr lang="en-US" sz="3200" dirty="0">
                <a:solidFill>
                  <a:srgbClr val="000000"/>
                </a:solidFill>
                <a:latin typeface="+mn-lt"/>
              </a:rPr>
              <a:t>    Among Fellow Community Leaders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5.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Provides “Access” To </a:t>
            </a:r>
            <a:r>
              <a:rPr lang="en-US" sz="3200" b="1" u="sng" dirty="0">
                <a:solidFill>
                  <a:srgbClr val="C00000"/>
                </a:solidFill>
                <a:latin typeface="+mn-lt"/>
              </a:rPr>
              <a:t>MANY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 Potential Service Projects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FEDEA-A17A-4696-B373-6D2AF490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2178625"/>
            <a:ext cx="3322608" cy="269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EA1CF-B090-23C6-82DF-7025BB2661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1A3D56-3C35-1E2F-9268-19CF0BD1B901}"/>
              </a:ext>
            </a:extLst>
          </p:cNvPr>
          <p:cNvSpPr txBox="1">
            <a:spLocks/>
          </p:cNvSpPr>
          <p:nvPr/>
        </p:nvSpPr>
        <p:spPr>
          <a:xfrm>
            <a:off x="45720" y="1152144"/>
            <a:ext cx="94488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Leadership Focus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4E735-CF48-0997-672E-2580DE230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0A4458-B2E4-B4C8-8852-BAA459325917}"/>
              </a:ext>
            </a:extLst>
          </p:cNvPr>
          <p:cNvSpPr/>
          <p:nvPr/>
        </p:nvSpPr>
        <p:spPr>
          <a:xfrm rot="10800000">
            <a:off x="1066800" y="1923109"/>
            <a:ext cx="9982200" cy="4791456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4C0426-EC62-40F3-B2F3-B77FA14EFB8C}"/>
              </a:ext>
            </a:extLst>
          </p:cNvPr>
          <p:cNvGrpSpPr/>
          <p:nvPr/>
        </p:nvGrpSpPr>
        <p:grpSpPr>
          <a:xfrm>
            <a:off x="7543800" y="2971800"/>
            <a:ext cx="3200400" cy="1219200"/>
            <a:chOff x="5867400" y="2819400"/>
            <a:chExt cx="3200400" cy="1219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40672-7D61-4BDA-8E48-6D6904FEE2B5}"/>
                </a:ext>
              </a:extLst>
            </p:cNvPr>
            <p:cNvSpPr txBox="1"/>
            <p:nvPr/>
          </p:nvSpPr>
          <p:spPr>
            <a:xfrm>
              <a:off x="6019800" y="3040559"/>
              <a:ext cx="2971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0000"/>
                  </a:solidFill>
                </a:rPr>
                <a:t>RESULTS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80BC0C-AFFA-439A-9D99-63346798148A}"/>
                </a:ext>
              </a:extLst>
            </p:cNvPr>
            <p:cNvSpPr/>
            <p:nvPr/>
          </p:nvSpPr>
          <p:spPr bwMode="auto">
            <a:xfrm>
              <a:off x="5867400" y="2819400"/>
              <a:ext cx="3200400" cy="1219200"/>
            </a:xfrm>
            <a:prstGeom prst="ellipse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AC9B7-B9BF-422F-AF2C-FCE043770778}"/>
              </a:ext>
            </a:extLst>
          </p:cNvPr>
          <p:cNvGrpSpPr/>
          <p:nvPr/>
        </p:nvGrpSpPr>
        <p:grpSpPr>
          <a:xfrm>
            <a:off x="1524000" y="2971800"/>
            <a:ext cx="3200400" cy="1219200"/>
            <a:chOff x="-152400" y="2819400"/>
            <a:chExt cx="3200400" cy="12192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CAFF94-55EF-4518-8437-035684C75C6E}"/>
                </a:ext>
              </a:extLst>
            </p:cNvPr>
            <p:cNvSpPr txBox="1"/>
            <p:nvPr/>
          </p:nvSpPr>
          <p:spPr>
            <a:xfrm>
              <a:off x="142875" y="3040559"/>
              <a:ext cx="26003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0000"/>
                  </a:solidFill>
                </a:rPr>
                <a:t>IDEAS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8B1256-5311-41E5-A12B-4438DD18A69D}"/>
                </a:ext>
              </a:extLst>
            </p:cNvPr>
            <p:cNvSpPr/>
            <p:nvPr/>
          </p:nvSpPr>
          <p:spPr bwMode="auto">
            <a:xfrm>
              <a:off x="-152400" y="2819400"/>
              <a:ext cx="3200400" cy="1219200"/>
            </a:xfrm>
            <a:prstGeom prst="ellipse">
              <a:avLst/>
            </a:prstGeom>
            <a:noFill/>
            <a:ln w="3810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4A3BE49-3C99-42BE-A5AE-0935CB5AC9DA}"/>
              </a:ext>
            </a:extLst>
          </p:cNvPr>
          <p:cNvSpPr txBox="1"/>
          <p:nvPr/>
        </p:nvSpPr>
        <p:spPr>
          <a:xfrm>
            <a:off x="8229600" y="21115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E7AA4-A587-412C-8306-EECB5C4DB985}"/>
              </a:ext>
            </a:extLst>
          </p:cNvPr>
          <p:cNvSpPr txBox="1"/>
          <p:nvPr/>
        </p:nvSpPr>
        <p:spPr>
          <a:xfrm>
            <a:off x="5334000" y="21115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4DBAA-E123-48A6-836B-9B3FAEB849BC}"/>
              </a:ext>
            </a:extLst>
          </p:cNvPr>
          <p:cNvSpPr txBox="1"/>
          <p:nvPr/>
        </p:nvSpPr>
        <p:spPr>
          <a:xfrm>
            <a:off x="2438400" y="211151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NEW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C7272-5060-4C27-BD03-F602DDC6F08B}"/>
              </a:ext>
            </a:extLst>
          </p:cNvPr>
          <p:cNvGrpSpPr/>
          <p:nvPr/>
        </p:nvGrpSpPr>
        <p:grpSpPr>
          <a:xfrm>
            <a:off x="4191000" y="2971800"/>
            <a:ext cx="3733800" cy="1219200"/>
            <a:chOff x="2667000" y="3124200"/>
            <a:chExt cx="3733800" cy="1219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A0D9D8-FABD-4921-BE34-DC7081E8D49E}"/>
                </a:ext>
              </a:extLst>
            </p:cNvPr>
            <p:cNvGrpSpPr/>
            <p:nvPr/>
          </p:nvGrpSpPr>
          <p:grpSpPr>
            <a:xfrm>
              <a:off x="2971800" y="3124200"/>
              <a:ext cx="3200400" cy="1219200"/>
              <a:chOff x="2819400" y="2819400"/>
              <a:chExt cx="3200400" cy="121920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898AFF8-7A06-450F-BC1E-C9A66C13AB99}"/>
                  </a:ext>
                </a:extLst>
              </p:cNvPr>
              <p:cNvSpPr txBox="1"/>
              <p:nvPr/>
            </p:nvSpPr>
            <p:spPr>
              <a:xfrm>
                <a:off x="2895600" y="3044280"/>
                <a:ext cx="2971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000000"/>
                    </a:solidFill>
                  </a:rPr>
                  <a:t>ACTIONS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CD1B9F3-7FAF-4599-9FE9-827E0DC05432}"/>
                  </a:ext>
                </a:extLst>
              </p:cNvPr>
              <p:cNvSpPr/>
              <p:nvPr/>
            </p:nvSpPr>
            <p:spPr bwMode="auto">
              <a:xfrm>
                <a:off x="2819400" y="2819400"/>
                <a:ext cx="3200400" cy="12192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33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C517D022-CEC0-4125-84C5-2E8CDC948FF3}"/>
                </a:ext>
              </a:extLst>
            </p:cNvPr>
            <p:cNvSpPr/>
            <p:nvPr/>
          </p:nvSpPr>
          <p:spPr bwMode="auto">
            <a:xfrm>
              <a:off x="2667000" y="3505200"/>
              <a:ext cx="609600" cy="457200"/>
            </a:xfrm>
            <a:prstGeom prst="rightArrow">
              <a:avLst/>
            </a:prstGeom>
            <a:solidFill>
              <a:srgbClr val="C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D8B30A0-EF10-4923-9207-DE9A0C149057}"/>
                </a:ext>
              </a:extLst>
            </p:cNvPr>
            <p:cNvSpPr/>
            <p:nvPr/>
          </p:nvSpPr>
          <p:spPr bwMode="auto">
            <a:xfrm>
              <a:off x="5791200" y="3505200"/>
              <a:ext cx="609600" cy="457200"/>
            </a:xfrm>
            <a:prstGeom prst="rightArrow">
              <a:avLst/>
            </a:prstGeom>
            <a:solidFill>
              <a:srgbClr val="CC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E695269-A981-45F6-888C-7069B977E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852188"/>
              </p:ext>
            </p:extLst>
          </p:nvPr>
        </p:nvGraphicFramePr>
        <p:xfrm>
          <a:off x="4627918" y="4572000"/>
          <a:ext cx="28599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545680" imgH="5919840" progId="">
                  <p:embed/>
                </p:oleObj>
              </mc:Choice>
              <mc:Fallback>
                <p:oleObj r:id="rId3" imgW="8545680" imgH="5919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27918" y="4572000"/>
                        <a:ext cx="2859963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A390136F-EB50-445D-85E0-46FB98693879}"/>
              </a:ext>
            </a:extLst>
          </p:cNvPr>
          <p:cNvSpPr/>
          <p:nvPr/>
        </p:nvSpPr>
        <p:spPr>
          <a:xfrm rot="10800000">
            <a:off x="6916381" y="2057400"/>
            <a:ext cx="1143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5EFA579-2A52-4C4B-8677-1A69182A095C}"/>
              </a:ext>
            </a:extLst>
          </p:cNvPr>
          <p:cNvSpPr/>
          <p:nvPr/>
        </p:nvSpPr>
        <p:spPr>
          <a:xfrm rot="10800000">
            <a:off x="4000500" y="2097360"/>
            <a:ext cx="1143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C37F8-23BB-16E0-BB05-9C33BD17F3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699505-86F6-1E1A-CB07-2C41ED51DD39}"/>
              </a:ext>
            </a:extLst>
          </p:cNvPr>
          <p:cNvSpPr txBox="1">
            <a:spLocks/>
          </p:cNvSpPr>
          <p:nvPr/>
        </p:nvSpPr>
        <p:spPr>
          <a:xfrm>
            <a:off x="45720" y="1152144"/>
            <a:ext cx="9448800" cy="838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AEEF"/>
                </a:solidFill>
                <a:latin typeface="Cachet Bold"/>
              </a:rPr>
              <a:t>Community Leadership Focus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3F84F-4525-CEF9-F307-19A8F4150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9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  <p:bldP spid="16" grpId="0"/>
      <p:bldP spid="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E695269-A981-45F6-888C-7069B977E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51619"/>
              </p:ext>
            </p:extLst>
          </p:nvPr>
        </p:nvGraphicFramePr>
        <p:xfrm>
          <a:off x="4315922" y="1338174"/>
          <a:ext cx="3668973" cy="254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545680" imgH="5919840" progId="">
                  <p:embed/>
                </p:oleObj>
              </mc:Choice>
              <mc:Fallback>
                <p:oleObj r:id="rId3" imgW="8545680" imgH="591984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E695269-A981-45F6-888C-7069B977E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5922" y="1338174"/>
                        <a:ext cx="3668973" cy="2541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739C7FC-F474-42D6-B6D1-99048C09F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4072">
            <a:off x="401904" y="1944695"/>
            <a:ext cx="3374127" cy="23028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0BCB00-34A1-43DA-B3FD-4847A544F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1066">
            <a:off x="9088565" y="1796161"/>
            <a:ext cx="2804358" cy="298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52DA5B-BBCC-4007-AC7A-750FFE490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081" y="3974842"/>
            <a:ext cx="4535538" cy="29593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89CE06-E4BF-C7B6-F374-9D7F56CD44D2}"/>
              </a:ext>
            </a:extLst>
          </p:cNvPr>
          <p:cNvSpPr txBox="1">
            <a:spLocks/>
          </p:cNvSpPr>
          <p:nvPr/>
        </p:nvSpPr>
        <p:spPr>
          <a:xfrm>
            <a:off x="0" y="-33426"/>
            <a:ext cx="9144000" cy="858838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Needs Assessments</a:t>
            </a:r>
            <a:endParaRPr lang="en-US" sz="4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86D98-FB7E-6FEB-D0F1-6723CE284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356350"/>
            <a:ext cx="590550" cy="365125"/>
          </a:xfrm>
        </p:spPr>
        <p:txBody>
          <a:bodyPr/>
          <a:lstStyle/>
          <a:p>
            <a:fld id="{5AF06260-B9D4-4115-94D9-3E9F7689D37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F-PowerpointDesignE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TRF-PowerpointDesignEN_Light.pot</Template>
  <TotalTime>25041</TotalTime>
  <Words>1950</Words>
  <Application>Microsoft Office PowerPoint</Application>
  <PresentationFormat>Widescreen</PresentationFormat>
  <Paragraphs>390</Paragraphs>
  <Slides>47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Narrow Bold</vt:lpstr>
      <vt:lpstr>Blackadder ITC</vt:lpstr>
      <vt:lpstr>Cachet Bold</vt:lpstr>
      <vt:lpstr>Calibri</vt:lpstr>
      <vt:lpstr>Comic Sans MS</vt:lpstr>
      <vt:lpstr>Wingdings</vt:lpstr>
      <vt:lpstr>TRF-PowerpointDesignEN_Light</vt:lpstr>
      <vt:lpstr>PowerPoint Presentation</vt:lpstr>
      <vt:lpstr>PowerPoint Presentation</vt:lpstr>
      <vt:lpstr>PowerPoint Presentation</vt:lpstr>
      <vt:lpstr>Community Needs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– 25 Potential Projects</vt:lpstr>
      <vt:lpstr> #1 Education</vt:lpstr>
      <vt:lpstr>#2 Housing</vt:lpstr>
      <vt:lpstr>#3 Transportation</vt:lpstr>
      <vt:lpstr>Next Steps To SUCCESS !!!</vt:lpstr>
      <vt:lpstr>PowerPoint Presentation</vt:lpstr>
      <vt:lpstr>Public Image</vt:lpstr>
      <vt:lpstr>When to Conduct a CNA?</vt:lpstr>
      <vt:lpstr>Quote of the Day…</vt:lpstr>
      <vt:lpstr>Questions ????????</vt:lpstr>
      <vt:lpstr>THANKS !!!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David Haradon</cp:lastModifiedBy>
  <cp:revision>930</cp:revision>
  <cp:lastPrinted>2013-04-11T19:55:04Z</cp:lastPrinted>
  <dcterms:created xsi:type="dcterms:W3CDTF">2010-04-16T20:11:30Z</dcterms:created>
  <dcterms:modified xsi:type="dcterms:W3CDTF">2025-02-19T06:17:01Z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  <property fmtid="{D5CDD505-2E9C-101B-9397-08002B2CF9AE}" pid="6" name="_AdHocReviewCycleID">
    <vt:i4>861498716</vt:i4>
  </property>
  <property fmtid="{D5CDD505-2E9C-101B-9397-08002B2CF9AE}" pid="7" name="_NewReviewCycle">
    <vt:lpwstr/>
  </property>
  <property fmtid="{D5CDD505-2E9C-101B-9397-08002B2CF9AE}" pid="8" name="_EmailSubject">
    <vt:lpwstr>COMMUNITY NEEDS ASSESSMENT</vt:lpwstr>
  </property>
  <property fmtid="{D5CDD505-2E9C-101B-9397-08002B2CF9AE}" pid="9" name="_AuthorEmail">
    <vt:lpwstr>daveharadon@gmail.com</vt:lpwstr>
  </property>
  <property fmtid="{D5CDD505-2E9C-101B-9397-08002B2CF9AE}" pid="10" name="_AuthorEmailDisplayName">
    <vt:lpwstr>Dave Haradon</vt:lpwstr>
  </property>
</Properties>
</file>